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12.xml" ContentType="application/vnd.openxmlformats-officedocument.presentationml.notesSlide+xml"/>
  <Default Extension="tiff" ContentType="image/tif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handoutMasterIdLst>
    <p:handoutMasterId r:id="rId23"/>
  </p:handoutMasterIdLst>
  <p:sldIdLst>
    <p:sldId id="324" r:id="rId2"/>
    <p:sldId id="306" r:id="rId3"/>
    <p:sldId id="319" r:id="rId4"/>
    <p:sldId id="307" r:id="rId5"/>
    <p:sldId id="325" r:id="rId6"/>
    <p:sldId id="308" r:id="rId7"/>
    <p:sldId id="322" r:id="rId8"/>
    <p:sldId id="326" r:id="rId9"/>
    <p:sldId id="309" r:id="rId10"/>
    <p:sldId id="311" r:id="rId11"/>
    <p:sldId id="320" r:id="rId12"/>
    <p:sldId id="310" r:id="rId13"/>
    <p:sldId id="313" r:id="rId14"/>
    <p:sldId id="314" r:id="rId15"/>
    <p:sldId id="317" r:id="rId16"/>
    <p:sldId id="327" r:id="rId17"/>
    <p:sldId id="328" r:id="rId18"/>
    <p:sldId id="329" r:id="rId19"/>
    <p:sldId id="315" r:id="rId20"/>
    <p:sldId id="316" r:id="rId21"/>
  </p:sldIdLst>
  <p:sldSz cx="9144000" cy="6858000" type="screen4x3"/>
  <p:notesSz cx="7099300" cy="10234613"/>
  <p:embeddedFontLst>
    <p:embeddedFont>
      <p:font typeface="Calibri" pitchFamily="34" charset="0"/>
      <p:regular r:id="rId24"/>
      <p:bold r:id="rId25"/>
      <p:italic r:id="rId26"/>
      <p:boldItalic r:id="rId27"/>
    </p:embeddedFont>
    <p:embeddedFont>
      <p:font typeface="Wingdings 2" pitchFamily="18" charset="2"/>
      <p:regular r:id="rId28"/>
    </p:embeddedFont>
    <p:embeddedFont>
      <p:font typeface="cmsy10"/>
      <p:regular r:id="rId29"/>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61" autoAdjust="0"/>
    <p:restoredTop sz="90845" autoAdjust="0"/>
  </p:normalViewPr>
  <p:slideViewPr>
    <p:cSldViewPr>
      <p:cViewPr varScale="1">
        <p:scale>
          <a:sx n="127" d="100"/>
          <a:sy n="127" d="100"/>
        </p:scale>
        <p:origin x="-117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9048" tIns="49524" rIns="99048" bIns="49524" rtlCol="0"/>
          <a:lstStyle>
            <a:lvl1pPr algn="l">
              <a:defRPr sz="1300"/>
            </a:lvl1pPr>
          </a:lstStyle>
          <a:p>
            <a:pPr>
              <a:defRPr/>
            </a:pPr>
            <a:endParaRPr lang="en-AU"/>
          </a:p>
        </p:txBody>
      </p:sp>
      <p:sp>
        <p:nvSpPr>
          <p:cNvPr id="3" name="Date Placeholder 2"/>
          <p:cNvSpPr>
            <a:spLocks noGrp="1"/>
          </p:cNvSpPr>
          <p:nvPr>
            <p:ph type="dt" sz="quarter" idx="1"/>
          </p:nvPr>
        </p:nvSpPr>
        <p:spPr>
          <a:xfrm>
            <a:off x="4021138" y="0"/>
            <a:ext cx="3076575" cy="511175"/>
          </a:xfrm>
          <a:prstGeom prst="rect">
            <a:avLst/>
          </a:prstGeom>
        </p:spPr>
        <p:txBody>
          <a:bodyPr vert="horz" lIns="99048" tIns="49524" rIns="99048" bIns="49524" rtlCol="0"/>
          <a:lstStyle>
            <a:lvl1pPr algn="r">
              <a:defRPr sz="1300" smtClean="0"/>
            </a:lvl1pPr>
          </a:lstStyle>
          <a:p>
            <a:pPr>
              <a:defRPr/>
            </a:pPr>
            <a:fld id="{0A8819FC-6837-45F0-BC03-C908E87FDDCE}" type="datetimeFigureOut">
              <a:rPr lang="en-US"/>
              <a:pPr>
                <a:defRPr/>
              </a:pPr>
              <a:t>10/16/2011</a:t>
            </a:fld>
            <a:endParaRPr lang="en-AU"/>
          </a:p>
        </p:txBody>
      </p:sp>
      <p:sp>
        <p:nvSpPr>
          <p:cNvPr id="4" name="Footer Placeholder 3"/>
          <p:cNvSpPr>
            <a:spLocks noGrp="1"/>
          </p:cNvSpPr>
          <p:nvPr>
            <p:ph type="ftr" sz="quarter" idx="2"/>
          </p:nvPr>
        </p:nvSpPr>
        <p:spPr>
          <a:xfrm>
            <a:off x="0" y="9721850"/>
            <a:ext cx="3076575" cy="511175"/>
          </a:xfrm>
          <a:prstGeom prst="rect">
            <a:avLst/>
          </a:prstGeom>
        </p:spPr>
        <p:txBody>
          <a:bodyPr vert="horz" lIns="99048" tIns="49524" rIns="99048" bIns="49524" rtlCol="0" anchor="b"/>
          <a:lstStyle>
            <a:lvl1pPr algn="l">
              <a:defRPr sz="1300"/>
            </a:lvl1pPr>
          </a:lstStyle>
          <a:p>
            <a:pPr>
              <a:defRPr/>
            </a:pPr>
            <a:endParaRPr lang="en-AU"/>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9048" tIns="49524" rIns="99048" bIns="49524" rtlCol="0" anchor="b"/>
          <a:lstStyle>
            <a:lvl1pPr algn="r">
              <a:defRPr sz="1300" smtClean="0"/>
            </a:lvl1pPr>
          </a:lstStyle>
          <a:p>
            <a:pPr>
              <a:defRPr/>
            </a:pPr>
            <a:fld id="{CE7ECEB8-7D59-479A-A814-F5601889B838}" type="slidenum">
              <a:rPr lang="en-AU"/>
              <a:pPr>
                <a:defRPr/>
              </a:pPr>
              <a:t>‹#›</a:t>
            </a:fld>
            <a:endParaRPr lang="en-A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9048" tIns="49524" rIns="99048" bIns="49524" rtlCol="0"/>
          <a:lstStyle>
            <a:lvl1pPr algn="l" fontAlgn="auto">
              <a:spcBef>
                <a:spcPts val="0"/>
              </a:spcBef>
              <a:spcAft>
                <a:spcPts val="0"/>
              </a:spcAft>
              <a:defRPr sz="1300">
                <a:latin typeface="+mn-lt"/>
              </a:defRPr>
            </a:lvl1pPr>
          </a:lstStyle>
          <a:p>
            <a:pPr>
              <a:defRPr/>
            </a:pPr>
            <a:endParaRPr lang="en-AU"/>
          </a:p>
        </p:txBody>
      </p:sp>
      <p:sp>
        <p:nvSpPr>
          <p:cNvPr id="3" name="Date Placeholder 2"/>
          <p:cNvSpPr>
            <a:spLocks noGrp="1"/>
          </p:cNvSpPr>
          <p:nvPr>
            <p:ph type="dt" idx="1"/>
          </p:nvPr>
        </p:nvSpPr>
        <p:spPr>
          <a:xfrm>
            <a:off x="4021138" y="0"/>
            <a:ext cx="3076575" cy="511175"/>
          </a:xfrm>
          <a:prstGeom prst="rect">
            <a:avLst/>
          </a:prstGeom>
        </p:spPr>
        <p:txBody>
          <a:bodyPr vert="horz" lIns="99048" tIns="49524" rIns="99048" bIns="49524" rtlCol="0"/>
          <a:lstStyle>
            <a:lvl1pPr algn="r" fontAlgn="auto">
              <a:spcBef>
                <a:spcPts val="0"/>
              </a:spcBef>
              <a:spcAft>
                <a:spcPts val="0"/>
              </a:spcAft>
              <a:defRPr sz="1300">
                <a:latin typeface="+mn-lt"/>
              </a:defRPr>
            </a:lvl1pPr>
          </a:lstStyle>
          <a:p>
            <a:pPr>
              <a:defRPr/>
            </a:pPr>
            <a:fld id="{50C7DCD0-566E-4BCC-9E06-4F63F66E56AA}" type="datetimeFigureOut">
              <a:rPr lang="en-US"/>
              <a:pPr>
                <a:defRPr/>
              </a:pPr>
              <a:t>10/16/2011</a:t>
            </a:fld>
            <a:endParaRPr lang="en-AU"/>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en-AU" noProof="0"/>
          </a:p>
        </p:txBody>
      </p:sp>
      <p:sp>
        <p:nvSpPr>
          <p:cNvPr id="5" name="Notes Placeholder 4"/>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a:p>
        </p:txBody>
      </p:sp>
      <p:sp>
        <p:nvSpPr>
          <p:cNvPr id="6" name="Footer Placeholder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fontAlgn="auto">
              <a:spcBef>
                <a:spcPts val="0"/>
              </a:spcBef>
              <a:spcAft>
                <a:spcPts val="0"/>
              </a:spcAft>
              <a:defRPr sz="1300">
                <a:latin typeface="+mn-lt"/>
              </a:defRPr>
            </a:lvl1pPr>
          </a:lstStyle>
          <a:p>
            <a:pPr>
              <a:defRPr/>
            </a:pPr>
            <a:endParaRPr lang="en-AU"/>
          </a:p>
        </p:txBody>
      </p:sp>
      <p:sp>
        <p:nvSpPr>
          <p:cNvPr id="7" name="Slide Number Placeholder 6"/>
          <p:cNvSpPr>
            <a:spLocks noGrp="1"/>
          </p:cNvSpPr>
          <p:nvPr>
            <p:ph type="sldNum" sz="quarter" idx="5"/>
          </p:nvPr>
        </p:nvSpPr>
        <p:spPr>
          <a:xfrm>
            <a:off x="4021138" y="9721850"/>
            <a:ext cx="3076575" cy="511175"/>
          </a:xfrm>
          <a:prstGeom prst="rect">
            <a:avLst/>
          </a:prstGeom>
        </p:spPr>
        <p:txBody>
          <a:bodyPr vert="horz" lIns="99048" tIns="49524" rIns="99048" bIns="49524" rtlCol="0" anchor="b"/>
          <a:lstStyle>
            <a:lvl1pPr algn="r" fontAlgn="auto">
              <a:spcBef>
                <a:spcPts val="0"/>
              </a:spcBef>
              <a:spcAft>
                <a:spcPts val="0"/>
              </a:spcAft>
              <a:defRPr sz="1300">
                <a:latin typeface="+mn-lt"/>
              </a:defRPr>
            </a:lvl1pPr>
          </a:lstStyle>
          <a:p>
            <a:pPr>
              <a:defRPr/>
            </a:pPr>
            <a:fld id="{31C2A670-B353-4055-B758-2B363648CDA0}" type="slidenum">
              <a:rPr lang="en-AU"/>
              <a:pPr>
                <a:defRPr/>
              </a:pPr>
              <a:t>‹#›</a:t>
            </a:fld>
            <a:endParaRPr lang="en-A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A4285F-9CCA-4946-B2B7-A3C9E3DA4E3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31C2A670-B353-4055-B758-2B363648CDA0}" type="slidenum">
              <a:rPr lang="en-AU" smtClean="0"/>
              <a:pPr>
                <a:defRPr/>
              </a:pPr>
              <a:t>11</a:t>
            </a:fld>
            <a:endParaRPr lang="en-A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2" name="Slide Image Placeholder 1"/>
          <p:cNvSpPr>
            <a:spLocks noGrp="1" noRot="1" noChangeAspect="1" noTextEdit="1"/>
          </p:cNvSpPr>
          <p:nvPr>
            <p:ph type="sldImg"/>
          </p:nvPr>
        </p:nvSpPr>
        <p:spPr>
          <a:xfrm>
            <a:off x="1003300" y="774700"/>
            <a:ext cx="5095875" cy="3822700"/>
          </a:xfrm>
          <a:ln/>
        </p:spPr>
      </p:sp>
      <p:sp>
        <p:nvSpPr>
          <p:cNvPr id="768003" name="Notes Placeholder 2"/>
          <p:cNvSpPr>
            <a:spLocks noGrp="1"/>
          </p:cNvSpPr>
          <p:nvPr>
            <p:ph type="body" idx="1"/>
          </p:nvPr>
        </p:nvSpPr>
        <p:spPr/>
        <p:txBody>
          <a:bodyPr/>
          <a:lstStyle/>
          <a:p>
            <a:r>
              <a:rPr lang="en-AU"/>
              <a:t>Link is expansion.cdy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31C2A670-B353-4055-B758-2B363648CDA0}" type="slidenum">
              <a:rPr lang="en-AU" smtClean="0"/>
              <a:pPr>
                <a:defRPr/>
              </a:pPr>
              <a:t>13</a:t>
            </a:fld>
            <a:endParaRPr lang="en-A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31C2A670-B353-4055-B758-2B363648CDA0}" type="slidenum">
              <a:rPr lang="en-AU" smtClean="0"/>
              <a:pPr>
                <a:defRPr/>
              </a:pPr>
              <a:t>14</a:t>
            </a:fld>
            <a:endParaRPr lang="en-A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31C2A670-B353-4055-B758-2B363648CDA0}" type="slidenum">
              <a:rPr lang="en-AU" smtClean="0"/>
              <a:pPr>
                <a:defRPr/>
              </a:pPr>
              <a:t>15</a:t>
            </a:fld>
            <a:endParaRPr lang="en-A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31C2A670-B353-4055-B758-2B363648CDA0}" type="slidenum">
              <a:rPr lang="en-AU" smtClean="0"/>
              <a:pPr>
                <a:defRPr/>
              </a:pPr>
              <a:t>19</a:t>
            </a:fld>
            <a:endParaRPr lang="en-A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31C2A670-B353-4055-B758-2B363648CDA0}" type="slidenum">
              <a:rPr lang="en-AU" smtClean="0"/>
              <a:pPr>
                <a:defRPr/>
              </a:pPr>
              <a:t>20</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AU" sz="1200" b="0" i="0" kern="1200" dirty="0">
              <a:solidFill>
                <a:schemeClr val="tx1"/>
              </a:solidFill>
              <a:latin typeface="+mn-lt"/>
              <a:ea typeface="+mn-ea"/>
              <a:cs typeface="+mn-cs"/>
            </a:endParaRPr>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4123C2-9CB7-4E5B-8E4B-FE649DD4D95E}" type="slidenum">
              <a:rPr lang="en-AU"/>
              <a:pPr fontAlgn="base">
                <a:spcBef>
                  <a:spcPct val="0"/>
                </a:spcBef>
                <a:spcAft>
                  <a:spcPct val="0"/>
                </a:spcAft>
                <a:defRPr/>
              </a:pPr>
              <a:t>2</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Update</a:t>
            </a:r>
            <a:r>
              <a:rPr lang="en-AU" baseline="0" dirty="0" smtClean="0"/>
              <a:t> open questions</a:t>
            </a:r>
            <a:endParaRPr lang="en-AU" dirty="0"/>
          </a:p>
        </p:txBody>
      </p:sp>
      <p:sp>
        <p:nvSpPr>
          <p:cNvPr id="4" name="Slide Number Placeholder 3"/>
          <p:cNvSpPr>
            <a:spLocks noGrp="1"/>
          </p:cNvSpPr>
          <p:nvPr>
            <p:ph type="sldNum" sz="quarter" idx="10"/>
          </p:nvPr>
        </p:nvSpPr>
        <p:spPr/>
        <p:txBody>
          <a:bodyPr/>
          <a:lstStyle/>
          <a:p>
            <a:pPr>
              <a:defRPr/>
            </a:pPr>
            <a:fld id="{31C2A670-B353-4055-B758-2B363648CDA0}" type="slidenum">
              <a:rPr lang="en-AU" smtClean="0"/>
              <a:pPr>
                <a:defRPr/>
              </a:pPr>
              <a:t>3</a:t>
            </a:fld>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31C2A670-B353-4055-B758-2B363648CDA0}" type="slidenum">
              <a:rPr lang="en-AU" smtClean="0"/>
              <a:pPr>
                <a:defRPr/>
              </a:pPr>
              <a:t>4</a:t>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8" name="Rectangle 2"/>
          <p:cNvSpPr>
            <a:spLocks noGrp="1" noRot="1" noChangeAspect="1" noChangeArrowheads="1" noTextEdit="1"/>
          </p:cNvSpPr>
          <p:nvPr>
            <p:ph type="sldImg"/>
          </p:nvPr>
        </p:nvSpPr>
        <p:spPr>
          <a:xfrm>
            <a:off x="992188" y="768350"/>
            <a:ext cx="5114925" cy="3836988"/>
          </a:xfrm>
          <a:ln/>
        </p:spPr>
      </p:sp>
      <p:sp>
        <p:nvSpPr>
          <p:cNvPr id="761859" name="Rectangle 3"/>
          <p:cNvSpPr>
            <a:spLocks noGrp="1" noChangeArrowheads="1"/>
          </p:cNvSpPr>
          <p:nvPr>
            <p:ph type="body" idx="1"/>
          </p:nvPr>
        </p:nvSpPr>
        <p:spPr>
          <a:xfrm>
            <a:off x="709613" y="4860925"/>
            <a:ext cx="5680075" cy="4605338"/>
          </a:xfrm>
        </p:spPr>
        <p:txBody>
          <a:bodyPr/>
          <a:lstStyle/>
          <a:p>
            <a:endParaRPr lang="en-A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1C2A670-B353-4055-B758-2B363648CDA0}" type="slidenum">
              <a:rPr lang="en-AU" smtClean="0"/>
              <a:pPr>
                <a:defRPr/>
              </a:pPr>
              <a:t>7</a:t>
            </a:fld>
            <a:endParaRPr lang="en-A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1C2A670-B353-4055-B758-2B363648CDA0}" type="slidenum">
              <a:rPr lang="en-AU" smtClean="0"/>
              <a:pPr>
                <a:defRPr/>
              </a:pPr>
              <a:t>8</a:t>
            </a:fld>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4" name="Rectangle 2"/>
          <p:cNvSpPr>
            <a:spLocks noGrp="1" noRot="1" noChangeAspect="1" noChangeArrowheads="1" noTextEdit="1"/>
          </p:cNvSpPr>
          <p:nvPr>
            <p:ph type="sldImg"/>
          </p:nvPr>
        </p:nvSpPr>
        <p:spPr>
          <a:xfrm>
            <a:off x="1003300" y="774700"/>
            <a:ext cx="5095875" cy="3822700"/>
          </a:xfrm>
          <a:ln/>
        </p:spPr>
      </p:sp>
      <p:sp>
        <p:nvSpPr>
          <p:cNvPr id="755715" name="Rectangle 3"/>
          <p:cNvSpPr>
            <a:spLocks noGrp="1" noChangeArrowheads="1"/>
          </p:cNvSpPr>
          <p:nvPr>
            <p:ph type="body" idx="1"/>
          </p:nvPr>
        </p:nvSpPr>
        <p:spPr/>
        <p:txBody>
          <a:bodyPr/>
          <a:lstStyle/>
          <a:p>
            <a:endParaRPr lang="en-A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54" name="Rectangle 2"/>
          <p:cNvSpPr>
            <a:spLocks noGrp="1" noRot="1" noChangeAspect="1" noChangeArrowheads="1" noTextEdit="1"/>
          </p:cNvSpPr>
          <p:nvPr>
            <p:ph type="sldImg"/>
          </p:nvPr>
        </p:nvSpPr>
        <p:spPr>
          <a:xfrm>
            <a:off x="1003300" y="774700"/>
            <a:ext cx="5095875" cy="3822700"/>
          </a:xfrm>
          <a:ln/>
        </p:spPr>
      </p:sp>
      <p:sp>
        <p:nvSpPr>
          <p:cNvPr id="765955" name="Rectangle 3"/>
          <p:cNvSpPr>
            <a:spLocks noGrp="1" noChangeArrowheads="1"/>
          </p:cNvSpPr>
          <p:nvPr>
            <p:ph type="body" idx="1"/>
          </p:nvPr>
        </p:nvSpPr>
        <p:spPr/>
        <p:txBody>
          <a:bodyPr/>
          <a:lstStyle/>
          <a:p>
            <a:r>
              <a:rPr lang="en-AU"/>
              <a:t> The link is to reflection.html</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6619304-4FC2-492F-88F2-822177B2704E}" type="datetimeFigureOut">
              <a:rPr lang="en-US"/>
              <a:pPr>
                <a:defRPr/>
              </a:pPr>
              <a:t>10/16/2011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C3D5CE-B123-4BEA-BCEC-EBC66ADA232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11DE10F-D83E-462D-ABFC-8C9C849B241D}" type="datetimeFigureOut">
              <a:rPr lang="en-US"/>
              <a:pPr>
                <a:defRPr/>
              </a:pPr>
              <a:t>10/16/2011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3F36E4-63CA-40ED-9253-0A95108488F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17B013E-500E-40A7-B53B-05F570124F1D}" type="datetimeFigureOut">
              <a:rPr lang="en-US"/>
              <a:pPr>
                <a:defRPr/>
              </a:pPr>
              <a:t>10/16/2011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28ECFD-6E72-4EB8-852A-7D6C9E5844A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Rounded Rectangle 5"/>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0" name="Subtitle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5" name="Date Placeholder 18"/>
          <p:cNvSpPr>
            <a:spLocks noGrp="1"/>
          </p:cNvSpPr>
          <p:nvPr>
            <p:ph type="dt" sz="half" idx="10"/>
          </p:nvPr>
        </p:nvSpPr>
        <p:spPr/>
        <p:txBody>
          <a:bodyPr/>
          <a:lstStyle>
            <a:lvl1pPr>
              <a:defRPr/>
            </a:lvl1pPr>
            <a:extLst/>
          </a:lstStyle>
          <a:p>
            <a:pPr>
              <a:defRPr/>
            </a:pPr>
            <a:fld id="{A7CAE7A5-8E8E-4EA3-8E50-FB38E836D933}" type="datetimeFigureOut">
              <a:rPr lang="en-US"/>
              <a:pPr>
                <a:defRPr/>
              </a:pPr>
              <a:t>10/16/2011</a:t>
            </a:fld>
            <a:endParaRPr lang="en-US"/>
          </a:p>
        </p:txBody>
      </p:sp>
      <p:sp>
        <p:nvSpPr>
          <p:cNvPr id="6" name="Footer Placeholder 7"/>
          <p:cNvSpPr>
            <a:spLocks noGrp="1"/>
          </p:cNvSpPr>
          <p:nvPr>
            <p:ph type="ftr" sz="quarter" idx="11"/>
          </p:nvPr>
        </p:nvSpPr>
        <p:spPr/>
        <p:txBody>
          <a:bodyPr/>
          <a:lstStyle>
            <a:lvl1pPr>
              <a:defRPr/>
            </a:lvl1pPr>
            <a:extLst/>
          </a:lstStyle>
          <a:p>
            <a:pPr>
              <a:defRPr/>
            </a:pPr>
            <a:endParaRPr lang="en-US"/>
          </a:p>
        </p:txBody>
      </p:sp>
      <p:sp>
        <p:nvSpPr>
          <p:cNvPr id="7" name="Slide Number Placeholder 10"/>
          <p:cNvSpPr>
            <a:spLocks noGrp="1"/>
          </p:cNvSpPr>
          <p:nvPr>
            <p:ph type="sldNum" sz="quarter" idx="12"/>
          </p:nvPr>
        </p:nvSpPr>
        <p:spPr/>
        <p:txBody>
          <a:bodyPr/>
          <a:lstStyle>
            <a:lvl1pPr>
              <a:defRPr/>
            </a:lvl1pPr>
            <a:extLst/>
          </a:lstStyle>
          <a:p>
            <a:pPr>
              <a:defRPr/>
            </a:pPr>
            <a:fld id="{003A2A8D-F35D-40AD-8C09-02D91C909B8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3F815F-715A-4BFE-89FE-B45971AFCF5E}" type="datetimeFigureOut">
              <a:rPr lang="en-US"/>
              <a:pPr>
                <a:defRPr/>
              </a:pPr>
              <a:t>10/16/2011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F6763D-DAB8-4DDB-92AD-863F52B9E73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AC62E1C-1B16-470A-92DB-909231740EB5}" type="datetimeFigureOut">
              <a:rPr lang="en-US"/>
              <a:pPr>
                <a:defRPr/>
              </a:pPr>
              <a:t>10/16/2011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D67083-8ADA-48C3-A567-B151E0B30B9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DB675D4-5F08-49BD-9579-1090A5792DEC}" type="datetimeFigureOut">
              <a:rPr lang="en-US"/>
              <a:pPr>
                <a:defRPr/>
              </a:pPr>
              <a:t>10/16/2011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8055CF-5E06-4FBD-8A11-E95292614BD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15F6C51-98B4-430B-BE84-484B6D85C427}" type="datetimeFigureOut">
              <a:rPr lang="en-US"/>
              <a:pPr>
                <a:defRPr/>
              </a:pPr>
              <a:t>10/16/2011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D022F7F-8F13-4281-A950-6F9294491B9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37A754D-8D62-4175-8C4A-49BDACBAEAF3}" type="datetimeFigureOut">
              <a:rPr lang="en-US"/>
              <a:pPr>
                <a:defRPr/>
              </a:pPr>
              <a:t>10/16/2011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47CD485-401C-404A-9E4C-BB59436FFF1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1C3B6E4-BCC9-430E-8D11-6FEB16D269CA}" type="datetimeFigureOut">
              <a:rPr lang="en-US"/>
              <a:pPr>
                <a:defRPr/>
              </a:pPr>
              <a:t>10/16/2011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2F931C2-7478-48ED-A3A7-F828BF54103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15D56B0-BBCD-498F-93FA-20FFB290B881}" type="datetimeFigureOut">
              <a:rPr lang="en-US"/>
              <a:pPr>
                <a:defRPr/>
              </a:pPr>
              <a:t>10/16/2011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531DD11-55C3-4A3B-8DBE-BD9310D3ABF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A82EDA8-C3B1-413D-BF64-DE5A8F7C0A10}" type="datetimeFigureOut">
              <a:rPr lang="en-US"/>
              <a:pPr>
                <a:defRPr/>
              </a:pPr>
              <a:t>10/16/2011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576CE7D-889E-470D-8419-E6E02037C7D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rgbClr val="E6DCAC"/>
            </a:gs>
            <a:gs pos="12000">
              <a:srgbClr val="E6D78A"/>
            </a:gs>
            <a:gs pos="30000">
              <a:srgbClr val="C7AC4C"/>
            </a:gs>
            <a:gs pos="45000">
              <a:srgbClr val="E6D78A"/>
            </a:gs>
            <a:gs pos="77000">
              <a:srgbClr val="C7AC4C"/>
            </a:gs>
            <a:gs pos="100000">
              <a:srgbClr val="E6DCAC"/>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26BC1AF-3F4C-466B-B001-3BDCFE501EA5}" type="datetimeFigureOut">
              <a:rPr lang="en-US"/>
              <a:pPr>
                <a:defRPr/>
              </a:pPr>
              <a:t>10/16/2011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D484D84-22C9-4230-A86E-C0EB5772BF3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www.fields.utoronto.ca/programs/scientific/11-12/optimization_mtg/" TargetMode="External"/></Relationships>
</file>

<file path=ppt/slides/_rels/slide10.xml.rels><?xml version="1.0" encoding="UTF-8" standalone="yes"?>
<Relationships xmlns="http://schemas.openxmlformats.org/package/2006/relationships"><Relationship Id="rId8" Type="http://schemas.openxmlformats.org/officeDocument/2006/relationships/hyperlink" Target="http://www.carma.newcastle.edu.au/~jb616/reflection.html" TargetMode="External"/><Relationship Id="rId3" Type="http://schemas.openxmlformats.org/officeDocument/2006/relationships/slideLayout" Target="../slideLayouts/slideLayout7.xml"/><Relationship Id="rId7" Type="http://schemas.openxmlformats.org/officeDocument/2006/relationships/image" Target="../media/image21.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hyperlink" Target="http://www.carma.newcastle.edu.au/~jb616/expansion.html"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6.gif"/><Relationship Id="rId5" Type="http://schemas.openxmlformats.org/officeDocument/2006/relationships/image" Target="../media/image10.jpe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hyperlink" Target="http://www.cinderella.de/" TargetMode="External"/><Relationship Id="rId3" Type="http://schemas.openxmlformats.org/officeDocument/2006/relationships/notesSlide" Target="../notesSlides/notesSlide12.xml"/><Relationship Id="rId7" Type="http://schemas.openxmlformats.org/officeDocument/2006/relationships/image" Target="../media/image29.jpeg"/><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www.carma.newcastle.edu.au/~jb616/lm-june.html" TargetMode="External"/><Relationship Id="rId9"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2.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hyperlink" Target="http://www.carma.newcastle.edu.au/~jb616/halfline.html"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47.png"/><Relationship Id="rId4" Type="http://schemas.openxmlformats.org/officeDocument/2006/relationships/image" Target="../media/image46.tiff"/></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www.carma.newcastle.edu.au/~jb616" TargetMode="External"/><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hyperlink" Target="http://www.carma.newcastle.edu.au/~jb616/dr.pdf"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hyperlink" Target="http://projects.cs.dal.ca/ddrive/ConvexFunction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arma.newcastle.edu.au/~jb616/reflection.html" TargetMode="External"/><Relationship Id="rId2" Type="http://schemas.openxmlformats.org/officeDocument/2006/relationships/hyperlink" Target="http://www.cinderella.de/" TargetMode="Externa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http://www.carma.newcastle.edu.au/~jb616/lm-june.html" TargetMode="External"/><Relationship Id="rId4" Type="http://schemas.openxmlformats.org/officeDocument/2006/relationships/hyperlink" Target="http://www.carma.newcastle.edu.au/~jb616/expansion.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news.discovery.com/space/kepler-exoplanet-controversy-erupts.html" TargetMode="External"/><Relationship Id="rId4" Type="http://schemas.openxmlformats.org/officeDocument/2006/relationships/hyperlink" Target="http://www.opticsinfobase.org/viewmedia.cfm?uri=OPN-2-4-28&amp;seq=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opticsinfobase.org/viewmedia.cfm?uri=OPN-2-4-28&amp;seq=0" TargetMode="External"/><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experimentalmath.info/blog/2011/09/where-is-everybody/" TargetMode="External"/><Relationship Id="rId5" Type="http://schemas.openxmlformats.org/officeDocument/2006/relationships/hyperlink" Target="http://kepler.nasa.gov/" TargetMode="External"/><Relationship Id="rId4" Type="http://schemas.openxmlformats.org/officeDocument/2006/relationships/hyperlink" Target="http://news.discovery.com/space/kepler-exoplanet-controversy-erupts.html"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3.xml"/><Relationship Id="rId7" Type="http://schemas.openxmlformats.org/officeDocument/2006/relationships/image" Target="../media/image17.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6.png"/><Relationship Id="rId5" Type="http://schemas.openxmlformats.org/officeDocument/2006/relationships/notesSlide" Target="../notesSlides/notesSlide8.xml"/><Relationship Id="rId10" Type="http://schemas.openxmlformats.org/officeDocument/2006/relationships/image" Target="../media/image20.png"/><Relationship Id="rId4" Type="http://schemas.openxmlformats.org/officeDocument/2006/relationships/slideLayout" Target="../slideLayouts/slideLayout2.xml"/><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810000"/>
            <a:ext cx="7772400" cy="1470025"/>
          </a:xfrm>
        </p:spPr>
        <p:txBody>
          <a:bodyPr/>
          <a:lstStyle/>
          <a:p>
            <a:r>
              <a:rPr lang="en-US" dirty="0" smtClean="0"/>
              <a:t>JMM Special Session</a:t>
            </a:r>
            <a:endParaRPr lang="en-US" dirty="0"/>
          </a:p>
        </p:txBody>
      </p:sp>
      <p:sp>
        <p:nvSpPr>
          <p:cNvPr id="3" name="Subtitle 2"/>
          <p:cNvSpPr>
            <a:spLocks noGrp="1"/>
          </p:cNvSpPr>
          <p:nvPr>
            <p:ph type="subTitle" idx="1"/>
          </p:nvPr>
        </p:nvSpPr>
        <p:spPr/>
        <p:txBody>
          <a:bodyPr/>
          <a:lstStyle/>
          <a:p>
            <a:endParaRPr lang="en-US"/>
          </a:p>
        </p:txBody>
      </p:sp>
      <p:pic>
        <p:nvPicPr>
          <p:cNvPr id="5" name="Picture 4" descr="Lonely Planet's top 10 cities.png"/>
          <p:cNvPicPr>
            <a:picLocks noChangeAspect="1"/>
          </p:cNvPicPr>
          <p:nvPr/>
        </p:nvPicPr>
        <p:blipFill>
          <a:blip r:embed="rId3" cstate="print"/>
          <a:stretch>
            <a:fillRect/>
          </a:stretch>
        </p:blipFill>
        <p:spPr>
          <a:xfrm>
            <a:off x="1457204" y="1981200"/>
            <a:ext cx="6391396" cy="4843360"/>
          </a:xfrm>
          <a:prstGeom prst="rect">
            <a:avLst/>
          </a:prstGeom>
        </p:spPr>
      </p:pic>
      <p:sp>
        <p:nvSpPr>
          <p:cNvPr id="6" name="TextBox 5"/>
          <p:cNvSpPr txBox="1"/>
          <p:nvPr/>
        </p:nvSpPr>
        <p:spPr>
          <a:xfrm>
            <a:off x="381000" y="152400"/>
            <a:ext cx="8534400" cy="2215991"/>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25400">
            <a:solidFill>
              <a:schemeClr val="accent6"/>
            </a:solidFill>
          </a:ln>
        </p:spPr>
        <p:txBody>
          <a:bodyPr wrap="square" rtlCol="0">
            <a:spAutoFit/>
          </a:bodyPr>
          <a:lstStyle/>
          <a:p>
            <a:pPr algn="ctr"/>
            <a:endParaRPr lang="en-US" b="1" dirty="0" smtClean="0">
              <a:latin typeface="+mn-lt"/>
            </a:endParaRPr>
          </a:p>
          <a:p>
            <a:pPr algn="ctr"/>
            <a:r>
              <a:rPr lang="en-AU" dirty="0" smtClean="0"/>
              <a:t>October 14-15, 2011 13th </a:t>
            </a:r>
          </a:p>
          <a:p>
            <a:pPr algn="ctr"/>
            <a:r>
              <a:rPr lang="en-AU" sz="2400" b="1" dirty="0" smtClean="0"/>
              <a:t>Midwest Optimization Meeting &amp; Workshop</a:t>
            </a:r>
          </a:p>
          <a:p>
            <a:pPr algn="ctr"/>
            <a:r>
              <a:rPr lang="en-AU" sz="2400" b="1" dirty="0" smtClean="0"/>
              <a:t> on Large Scale Optimization and Applications </a:t>
            </a:r>
          </a:p>
          <a:p>
            <a:pPr algn="ctr"/>
            <a:r>
              <a:rPr lang="en-AU" dirty="0" smtClean="0"/>
              <a:t>Hosted by the Fields Institute </a:t>
            </a:r>
          </a:p>
          <a:p>
            <a:pPr algn="ctr"/>
            <a:r>
              <a:rPr lang="en-AU" dirty="0" smtClean="0">
                <a:hlinkClick r:id="rId4"/>
              </a:rPr>
              <a:t>http://www.fields.utoronto.ca/programs/scientific/11-12/optimization_mtg/ </a:t>
            </a:r>
            <a:endParaRPr lang="en-AU" dirty="0" smtClean="0"/>
          </a:p>
          <a:p>
            <a:pPr algn="ctr"/>
            <a:r>
              <a:rPr lang="en-AU" b="1" dirty="0" smtClean="0">
                <a:latin typeface="+mn-lt"/>
              </a:rPr>
              <a:t>	</a:t>
            </a:r>
            <a:r>
              <a:rPr lang="en-US" b="1" dirty="0" smtClean="0">
                <a:latin typeface="+mn-lt"/>
              </a:rPr>
              <a:t>Friday October 14, 2011, 9:00 a.m. EDT (12.00pm AEST)</a:t>
            </a:r>
            <a:endParaRPr lang="en-US" dirty="0">
              <a:latin typeface="+mn-lt"/>
            </a:endParaRPr>
          </a:p>
        </p:txBody>
      </p:sp>
      <p:pic>
        <p:nvPicPr>
          <p:cNvPr id="7" name="Picture 6" descr="fieldslogo64x84.png"/>
          <p:cNvPicPr>
            <a:picLocks noChangeAspect="1"/>
          </p:cNvPicPr>
          <p:nvPr/>
        </p:nvPicPr>
        <p:blipFill>
          <a:blip r:embed="rId5" cstate="print"/>
          <a:stretch>
            <a:fillRect/>
          </a:stretch>
        </p:blipFill>
        <p:spPr>
          <a:xfrm>
            <a:off x="381000" y="152400"/>
            <a:ext cx="609600" cy="800100"/>
          </a:xfrm>
          <a:prstGeom prst="rect">
            <a:avLst/>
          </a:prstGeom>
        </p:spPr>
      </p:pic>
      <p:pic>
        <p:nvPicPr>
          <p:cNvPr id="8" name="Picture 7" descr="fieldslogo64x84.png"/>
          <p:cNvPicPr>
            <a:picLocks noChangeAspect="1"/>
          </p:cNvPicPr>
          <p:nvPr/>
        </p:nvPicPr>
        <p:blipFill>
          <a:blip r:embed="rId5" cstate="print"/>
          <a:stretch>
            <a:fillRect/>
          </a:stretch>
        </p:blipFill>
        <p:spPr>
          <a:xfrm>
            <a:off x="8305800" y="152400"/>
            <a:ext cx="609600" cy="8001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Rectangle 3"/>
          <p:cNvSpPr>
            <a:spLocks noGrp="1" noChangeArrowheads="1"/>
          </p:cNvSpPr>
          <p:nvPr>
            <p:ph type="title" idx="4294967295"/>
          </p:nvPr>
        </p:nvSpPr>
        <p:spPr>
          <a:xfrm>
            <a:off x="0" y="0"/>
            <a:ext cx="9144000" cy="762000"/>
          </a:xfrm>
        </p:spPr>
        <p:txBody>
          <a:bodyPr/>
          <a:lstStyle/>
          <a:p>
            <a:r>
              <a:rPr lang="en-AU" sz="3200" b="1" dirty="0" smtClean="0">
                <a:solidFill>
                  <a:srgbClr val="7030A0"/>
                </a:solidFill>
                <a:effectLst>
                  <a:outerShdw blurRad="38100" dist="38100" dir="2700000" algn="tl">
                    <a:srgbClr val="000000">
                      <a:alpha val="43137"/>
                    </a:srgbClr>
                  </a:outerShdw>
                </a:effectLst>
              </a:rPr>
              <a:t>INTERACTIVE PHASE RECOVERY </a:t>
            </a:r>
            <a:r>
              <a:rPr lang="en-AU" sz="3200" b="1" dirty="0">
                <a:solidFill>
                  <a:srgbClr val="7030A0"/>
                </a:solidFill>
                <a:effectLst>
                  <a:outerShdw blurRad="38100" dist="38100" dir="2700000" algn="tl">
                    <a:srgbClr val="000000">
                      <a:alpha val="43137"/>
                    </a:srgbClr>
                  </a:outerShdw>
                </a:effectLst>
              </a:rPr>
              <a:t>in </a:t>
            </a:r>
            <a:r>
              <a:rPr lang="en-AU" sz="3200" b="1" dirty="0" smtClean="0">
                <a:solidFill>
                  <a:srgbClr val="7030A0"/>
                </a:solidFill>
                <a:effectLst>
                  <a:outerShdw blurRad="38100" dist="38100" dir="2700000" algn="tl">
                    <a:srgbClr val="000000">
                      <a:alpha val="43137"/>
                    </a:srgbClr>
                  </a:outerShdw>
                </a:effectLst>
              </a:rPr>
              <a:t>CINDERELLA</a:t>
            </a:r>
            <a:endParaRPr lang="en-AU" sz="3200" b="1" dirty="0">
              <a:solidFill>
                <a:srgbClr val="7030A0"/>
              </a:solidFill>
              <a:effectLst>
                <a:outerShdw blurRad="38100" dist="38100" dir="2700000" algn="tl">
                  <a:srgbClr val="000000">
                    <a:alpha val="43137"/>
                  </a:srgbClr>
                </a:outerShdw>
              </a:effectLst>
            </a:endParaRPr>
          </a:p>
        </p:txBody>
      </p:sp>
      <p:sp>
        <p:nvSpPr>
          <p:cNvPr id="764931" name="Rectangle 4"/>
          <p:cNvSpPr>
            <a:spLocks noGrp="1" noChangeArrowheads="1"/>
          </p:cNvSpPr>
          <p:nvPr>
            <p:ph type="body" idx="4294967295"/>
          </p:nvPr>
        </p:nvSpPr>
        <p:spPr>
          <a:xfrm>
            <a:off x="0" y="685800"/>
            <a:ext cx="8915400" cy="762000"/>
          </a:xfrm>
        </p:spPr>
        <p:txBody>
          <a:bodyPr/>
          <a:lstStyle/>
          <a:p>
            <a:pPr>
              <a:buFont typeface="Wingdings 2" pitchFamily="18" charset="2"/>
              <a:buNone/>
            </a:pPr>
            <a:r>
              <a:rPr lang="en-AU" sz="2000" dirty="0" smtClean="0"/>
              <a:t>Recall the </a:t>
            </a:r>
            <a:r>
              <a:rPr lang="en-AU" sz="2000" dirty="0" smtClean="0">
                <a:solidFill>
                  <a:srgbClr val="3406E9"/>
                </a:solidFill>
              </a:rPr>
              <a:t>simplest </a:t>
            </a:r>
            <a:r>
              <a:rPr lang="en-AU" sz="2000" dirty="0">
                <a:solidFill>
                  <a:srgbClr val="3406E9"/>
                </a:solidFill>
              </a:rPr>
              <a:t>case</a:t>
            </a:r>
            <a:r>
              <a:rPr lang="en-AU" sz="2000" dirty="0"/>
              <a:t> of a line </a:t>
            </a:r>
            <a:r>
              <a:rPr lang="en-AU" sz="2000" dirty="0" smtClean="0"/>
              <a:t>B </a:t>
            </a:r>
            <a:r>
              <a:rPr lang="en-AU" sz="2000" dirty="0"/>
              <a:t>of </a:t>
            </a:r>
            <a:r>
              <a:rPr lang="en-AU" sz="2000" dirty="0" smtClean="0"/>
              <a:t>height h </a:t>
            </a:r>
            <a:r>
              <a:rPr lang="en-AU" sz="2000" dirty="0"/>
              <a:t>and  the unit </a:t>
            </a:r>
            <a:r>
              <a:rPr lang="en-AU" sz="2000"/>
              <a:t>circle </a:t>
            </a:r>
            <a:r>
              <a:rPr lang="en-AU" sz="2000" smtClean="0"/>
              <a:t>A</a:t>
            </a:r>
            <a:r>
              <a:rPr lang="en-AU" smtClean="0"/>
              <a:t>. </a:t>
            </a:r>
            <a:r>
              <a:rPr lang="en-AU" sz="2000" dirty="0"/>
              <a:t>With                                   				 </a:t>
            </a:r>
            <a:r>
              <a:rPr lang="en-AU" sz="2000" dirty="0" smtClean="0"/>
              <a:t>        the </a:t>
            </a:r>
            <a:r>
              <a:rPr lang="en-AU" sz="2000" dirty="0"/>
              <a:t>iteration becomes</a:t>
            </a:r>
          </a:p>
          <a:p>
            <a:pPr>
              <a:buFont typeface="Wingdings 2" pitchFamily="18" charset="2"/>
              <a:buNone/>
            </a:pPr>
            <a:endParaRPr lang="en-AU" dirty="0"/>
          </a:p>
        </p:txBody>
      </p:sp>
      <p:pic>
        <p:nvPicPr>
          <p:cNvPr id="14" name="Picture 13" descr="TP_tmp"/>
          <p:cNvPicPr>
            <a:picLocks noChangeAspect="1"/>
          </p:cNvPicPr>
          <p:nvPr>
            <p:custDataLst>
              <p:tags r:id="rId1"/>
            </p:custDataLst>
          </p:nvPr>
        </p:nvPicPr>
        <p:blipFill>
          <a:blip r:embed="rId5" cstate="print"/>
          <a:stretch>
            <a:fillRect/>
          </a:stretch>
        </p:blipFill>
        <p:spPr bwMode="auto">
          <a:xfrm>
            <a:off x="844405" y="1612900"/>
            <a:ext cx="6896390" cy="291311"/>
          </a:xfrm>
          <a:prstGeom prst="rect">
            <a:avLst/>
          </a:prstGeom>
          <a:noFill/>
          <a:ln w="28575" cap="flat" cmpd="sng" algn="ctr">
            <a:solidFill>
              <a:schemeClr val="tx1"/>
            </a:solidFill>
            <a:prstDash val="solid"/>
            <a:round/>
            <a:headEnd type="none" w="med" len="med"/>
            <a:tailEnd type="none" w="med" len="med"/>
          </a:ln>
          <a:effectLst/>
        </p:spPr>
      </p:pic>
      <p:pic>
        <p:nvPicPr>
          <p:cNvPr id="12" name="Picture 11" descr="TP_tmp"/>
          <p:cNvPicPr>
            <a:picLocks noChangeAspect="1"/>
          </p:cNvPicPr>
          <p:nvPr>
            <p:custDataLst>
              <p:tags r:id="rId2"/>
            </p:custDataLst>
          </p:nvPr>
        </p:nvPicPr>
        <p:blipFill>
          <a:blip r:embed="rId6" cstate="print">
            <a:clrChange>
              <a:clrFrom>
                <a:srgbClr val="FFFFFF"/>
              </a:clrFrom>
              <a:clrTo>
                <a:srgbClr val="FFFFFF">
                  <a:alpha val="0"/>
                </a:srgbClr>
              </a:clrTo>
            </a:clrChange>
          </a:blip>
          <a:stretch>
            <a:fillRect/>
          </a:stretch>
        </p:blipFill>
        <p:spPr bwMode="auto">
          <a:xfrm>
            <a:off x="2362200" y="1219200"/>
            <a:ext cx="1662370" cy="255455"/>
          </a:xfrm>
          <a:prstGeom prst="rect">
            <a:avLst/>
          </a:prstGeom>
          <a:noFill/>
          <a:ln/>
          <a:effectLst/>
        </p:spPr>
      </p:pic>
      <p:pic>
        <p:nvPicPr>
          <p:cNvPr id="48134" name="Picture 12" descr="reflector"/>
          <p:cNvPicPr>
            <a:picLocks noChangeAspect="1" noChangeArrowheads="1"/>
          </p:cNvPicPr>
          <p:nvPr/>
        </p:nvPicPr>
        <p:blipFill>
          <a:blip r:embed="rId7" cstate="print"/>
          <a:srcRect l="16622" t="6028" r="14781"/>
          <a:stretch>
            <a:fillRect/>
          </a:stretch>
        </p:blipFill>
        <p:spPr bwMode="auto">
          <a:xfrm>
            <a:off x="990600" y="2667000"/>
            <a:ext cx="7086600" cy="4040188"/>
          </a:xfrm>
          <a:prstGeom prst="rect">
            <a:avLst/>
          </a:prstGeom>
          <a:noFill/>
          <a:ln w="28575">
            <a:solidFill>
              <a:schemeClr val="accent6"/>
            </a:solidFill>
            <a:miter lim="800000"/>
            <a:headEnd/>
            <a:tailEnd/>
          </a:ln>
        </p:spPr>
      </p:pic>
      <p:sp>
        <p:nvSpPr>
          <p:cNvPr id="775177" name="Text Box 9"/>
          <p:cNvSpPr txBox="1">
            <a:spLocks noChangeArrowheads="1"/>
          </p:cNvSpPr>
          <p:nvPr/>
        </p:nvSpPr>
        <p:spPr bwMode="auto">
          <a:xfrm>
            <a:off x="457200" y="2114490"/>
            <a:ext cx="7924800" cy="400110"/>
          </a:xfrm>
          <a:prstGeom prst="rect">
            <a:avLst/>
          </a:prstGeom>
          <a:noFill/>
          <a:ln w="28575">
            <a:noFill/>
            <a:miter lim="800000"/>
            <a:headEnd type="none" w="sm" len="sm"/>
            <a:tailEnd type="none" w="sm" len="sm"/>
          </a:ln>
        </p:spPr>
        <p:txBody>
          <a:bodyPr wrap="square">
            <a:spAutoFit/>
          </a:bodyPr>
          <a:lstStyle/>
          <a:p>
            <a:pPr>
              <a:spcBef>
                <a:spcPct val="50000"/>
              </a:spcBef>
              <a:buClrTx/>
              <a:buFontTx/>
              <a:buNone/>
            </a:pPr>
            <a:r>
              <a:rPr lang="en-AU" sz="2000" dirty="0" smtClean="0">
                <a:solidFill>
                  <a:srgbClr val="000000"/>
                </a:solidFill>
              </a:rPr>
              <a:t>A </a:t>
            </a:r>
            <a:r>
              <a:rPr lang="en-AU" sz="2000" i="1" dirty="0">
                <a:solidFill>
                  <a:schemeClr val="hlink"/>
                </a:solidFill>
                <a:hlinkClick r:id="rId8"/>
              </a:rPr>
              <a:t>Cinderella</a:t>
            </a:r>
            <a:r>
              <a:rPr lang="en-AU" sz="2000" dirty="0">
                <a:solidFill>
                  <a:srgbClr val="000000"/>
                </a:solidFill>
              </a:rPr>
              <a:t> picture </a:t>
            </a:r>
            <a:r>
              <a:rPr lang="en-AU" sz="2000" dirty="0" smtClean="0">
                <a:solidFill>
                  <a:srgbClr val="000000"/>
                </a:solidFill>
              </a:rPr>
              <a:t>of  </a:t>
            </a:r>
            <a:r>
              <a:rPr lang="en-AU" sz="2000" dirty="0">
                <a:solidFill>
                  <a:srgbClr val="000000"/>
                </a:solidFill>
              </a:rPr>
              <a:t>two steps from </a:t>
            </a:r>
            <a:r>
              <a:rPr lang="en-AU" sz="1800" dirty="0">
                <a:solidFill>
                  <a:srgbClr val="000000"/>
                </a:solidFill>
              </a:rPr>
              <a:t>(4.2,-0.51) </a:t>
            </a:r>
            <a:r>
              <a:rPr lang="en-AU" sz="2000" dirty="0">
                <a:solidFill>
                  <a:srgbClr val="000000"/>
                </a:solidFill>
              </a:rPr>
              <a:t>follows:</a:t>
            </a:r>
          </a:p>
        </p:txBody>
      </p:sp>
      <p:cxnSp>
        <p:nvCxnSpPr>
          <p:cNvPr id="9" name="Straight Arrow Connector 8"/>
          <p:cNvCxnSpPr>
            <a:cxnSpLocks noChangeShapeType="1"/>
          </p:cNvCxnSpPr>
          <p:nvPr/>
        </p:nvCxnSpPr>
        <p:spPr bwMode="auto">
          <a:xfrm rot="10800000" flipV="1">
            <a:off x="7543800" y="4419600"/>
            <a:ext cx="1295400" cy="609600"/>
          </a:xfrm>
          <a:prstGeom prst="straightConnector1">
            <a:avLst/>
          </a:prstGeom>
          <a:noFill/>
          <a:ln w="31750" algn="ctr">
            <a:solidFill>
              <a:srgbClr val="FF0000"/>
            </a:solidFill>
            <a:round/>
            <a:headEnd type="oval" w="med" len="med"/>
            <a:tailEnd type="arrow" w="med" len="med"/>
          </a:ln>
        </p:spPr>
      </p:cxnSp>
      <p:cxnSp>
        <p:nvCxnSpPr>
          <p:cNvPr id="11" name="Straight Arrow Connector 10"/>
          <p:cNvCxnSpPr>
            <a:cxnSpLocks noChangeShapeType="1"/>
          </p:cNvCxnSpPr>
          <p:nvPr/>
        </p:nvCxnSpPr>
        <p:spPr bwMode="auto">
          <a:xfrm rot="10800000">
            <a:off x="4800600" y="4114800"/>
            <a:ext cx="3886200" cy="152400"/>
          </a:xfrm>
          <a:prstGeom prst="straightConnector1">
            <a:avLst/>
          </a:prstGeom>
          <a:noFill/>
          <a:ln w="31750" algn="ctr">
            <a:solidFill>
              <a:srgbClr val="FF0000"/>
            </a:solidFill>
            <a:round/>
            <a:headEnd type="oval" w="med" len="med"/>
            <a:tailEnd type="arrow" w="med" len="med"/>
          </a:ln>
        </p:spPr>
      </p:cxnSp>
      <p:cxnSp>
        <p:nvCxnSpPr>
          <p:cNvPr id="13" name="Straight Arrow Connector 12"/>
          <p:cNvCxnSpPr>
            <a:cxnSpLocks noChangeShapeType="1"/>
          </p:cNvCxnSpPr>
          <p:nvPr/>
        </p:nvCxnSpPr>
        <p:spPr bwMode="auto">
          <a:xfrm rot="10800000">
            <a:off x="4648200" y="3657600"/>
            <a:ext cx="4114800" cy="457200"/>
          </a:xfrm>
          <a:prstGeom prst="straightConnector1">
            <a:avLst/>
          </a:prstGeom>
          <a:noFill/>
          <a:ln w="31750" algn="ctr">
            <a:solidFill>
              <a:srgbClr val="FF0000"/>
            </a:solidFill>
            <a:round/>
            <a:headEnd type="oval" w="med" len="med"/>
            <a:tailEnd type="arrow"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517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1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517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AU" sz="3200" b="1" dirty="0" smtClean="0">
                <a:solidFill>
                  <a:schemeClr val="tx2"/>
                </a:solidFill>
                <a:effectLst>
                  <a:outerShdw blurRad="38100" dist="38100" dir="2700000" algn="tl">
                    <a:srgbClr val="000000">
                      <a:alpha val="43137"/>
                    </a:srgbClr>
                  </a:outerShdw>
                </a:effectLst>
              </a:rPr>
              <a:t>DIVIDE AND CONCUR</a:t>
            </a:r>
            <a:endParaRPr lang="en-AU" sz="3200" b="1" dirty="0">
              <a:solidFill>
                <a:schemeClr val="tx2"/>
              </a:solidFill>
              <a:effectLst>
                <a:outerShdw blurRad="38100" dist="38100" dir="2700000" algn="tl">
                  <a:srgbClr val="000000">
                    <a:alpha val="43137"/>
                  </a:srgbClr>
                </a:outerShdw>
              </a:effectLst>
            </a:endParaRPr>
          </a:p>
        </p:txBody>
      </p:sp>
      <p:pic>
        <p:nvPicPr>
          <p:cNvPr id="7" name="Picture 6" descr="TP_tmp.png"/>
          <p:cNvPicPr>
            <a:picLocks noChangeAspect="1"/>
          </p:cNvPicPr>
          <p:nvPr>
            <p:custDataLst>
              <p:tags r:id="rId1"/>
            </p:custDataLst>
          </p:nvPr>
        </p:nvPicPr>
        <p:blipFill>
          <a:blip r:embed="rId4" cstate="print">
            <a:clrChange>
              <a:clrFrom>
                <a:srgbClr val="FFFFFF"/>
              </a:clrFrom>
              <a:clrTo>
                <a:srgbClr val="FFFFFF">
                  <a:alpha val="0"/>
                </a:srgbClr>
              </a:clrTo>
            </a:clrChange>
          </a:blip>
          <a:stretch>
            <a:fillRect/>
          </a:stretch>
        </p:blipFill>
        <p:spPr bwMode="auto">
          <a:xfrm>
            <a:off x="76200" y="533400"/>
            <a:ext cx="8763068" cy="6172247"/>
          </a:xfrm>
          <a:prstGeom prst="rect">
            <a:avLst/>
          </a:prstGeom>
          <a:noFill/>
          <a:ln/>
          <a:effectLst/>
        </p:spPr>
      </p:pic>
      <p:pic>
        <p:nvPicPr>
          <p:cNvPr id="4" name="Content Placeholder 3" descr="su_doku.jpg"/>
          <p:cNvPicPr>
            <a:picLocks noChangeAspect="1"/>
          </p:cNvPicPr>
          <p:nvPr/>
        </p:nvPicPr>
        <p:blipFill>
          <a:blip r:embed="rId5" cstate="print"/>
          <a:stretch>
            <a:fillRect/>
          </a:stretch>
        </p:blipFill>
        <p:spPr>
          <a:xfrm>
            <a:off x="7620000" y="914400"/>
            <a:ext cx="1371600" cy="1728216"/>
          </a:xfrm>
          <a:prstGeom prst="rect">
            <a:avLst/>
          </a:prstGeom>
        </p:spPr>
      </p:pic>
      <p:grpSp>
        <p:nvGrpSpPr>
          <p:cNvPr id="3" name="Group 7"/>
          <p:cNvGrpSpPr/>
          <p:nvPr/>
        </p:nvGrpSpPr>
        <p:grpSpPr>
          <a:xfrm>
            <a:off x="5715000" y="2971800"/>
            <a:ext cx="3291840" cy="1359933"/>
            <a:chOff x="5787813" y="3200399"/>
            <a:chExt cx="3218688" cy="1466011"/>
          </a:xfrm>
        </p:grpSpPr>
        <p:pic>
          <p:nvPicPr>
            <p:cNvPr id="5" name="Picture 4" descr="proj.png"/>
            <p:cNvPicPr>
              <a:picLocks noChangeAspect="1"/>
            </p:cNvPicPr>
            <p:nvPr/>
          </p:nvPicPr>
          <p:blipFill>
            <a:blip r:embed="rId6" cstate="print"/>
            <a:srcRect l="7500" t="8000" r="12500" b="48000"/>
            <a:stretch>
              <a:fillRect/>
            </a:stretch>
          </p:blipFill>
          <p:spPr>
            <a:xfrm>
              <a:off x="5787813" y="3200399"/>
              <a:ext cx="3218688" cy="1106424"/>
            </a:xfrm>
            <a:prstGeom prst="rect">
              <a:avLst/>
            </a:prstGeom>
            <a:ln w="25400">
              <a:solidFill>
                <a:schemeClr val="accent1"/>
              </a:solidFill>
            </a:ln>
          </p:spPr>
        </p:pic>
        <p:sp>
          <p:nvSpPr>
            <p:cNvPr id="6" name="TextBox 5"/>
            <p:cNvSpPr txBox="1"/>
            <p:nvPr/>
          </p:nvSpPr>
          <p:spPr>
            <a:xfrm>
              <a:off x="6234853" y="4268269"/>
              <a:ext cx="2756747" cy="398141"/>
            </a:xfrm>
            <a:prstGeom prst="rect">
              <a:avLst/>
            </a:prstGeom>
            <a:noFill/>
            <a:ln w="25400">
              <a:noFill/>
            </a:ln>
          </p:spPr>
          <p:txBody>
            <a:bodyPr wrap="square" rtlCol="0">
              <a:spAutoFit/>
            </a:bodyPr>
            <a:lstStyle/>
            <a:p>
              <a:pPr algn="ctr"/>
              <a:r>
                <a:rPr lang="en-AU" dirty="0" smtClean="0">
                  <a:solidFill>
                    <a:schemeClr val="bg1">
                      <a:lumMod val="50000"/>
                    </a:schemeClr>
                  </a:solidFill>
                  <a:latin typeface="+mj-lt"/>
                </a:rPr>
                <a:t>Ser</a:t>
              </a:r>
              <a:r>
                <a:rPr lang="en-AU" sz="1600" dirty="0" smtClean="0">
                  <a:solidFill>
                    <a:schemeClr val="bg1">
                      <a:lumMod val="50000"/>
                    </a:schemeClr>
                  </a:solidFill>
                  <a:latin typeface="+mj-lt"/>
                </a:rPr>
                <a:t>ial (L)     and    Parallel (R)</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Title 1"/>
          <p:cNvSpPr>
            <a:spLocks noGrp="1"/>
          </p:cNvSpPr>
          <p:nvPr>
            <p:ph type="title" idx="4294967295"/>
          </p:nvPr>
        </p:nvSpPr>
        <p:spPr>
          <a:xfrm>
            <a:off x="762000" y="-152400"/>
            <a:ext cx="7086600" cy="762000"/>
          </a:xfrm>
        </p:spPr>
        <p:txBody>
          <a:bodyPr/>
          <a:lstStyle/>
          <a:p>
            <a:r>
              <a:rPr lang="en-AU" sz="3200" b="1" dirty="0" smtClean="0">
                <a:solidFill>
                  <a:srgbClr val="7030A0"/>
                </a:solidFill>
              </a:rPr>
              <a:t>CAS+IGP: THE GRIEF IS IN THE </a:t>
            </a:r>
            <a:r>
              <a:rPr lang="en-AU" sz="3200" b="1" dirty="0">
                <a:solidFill>
                  <a:srgbClr val="7030A0"/>
                </a:solidFill>
                <a:hlinkClick r:id="rId3"/>
              </a:rPr>
              <a:t>GUI</a:t>
            </a:r>
            <a:endParaRPr lang="en-AU" sz="3200" b="1" dirty="0">
              <a:solidFill>
                <a:srgbClr val="7030A0"/>
              </a:solidFill>
            </a:endParaRPr>
          </a:p>
        </p:txBody>
      </p:sp>
      <p:pic>
        <p:nvPicPr>
          <p:cNvPr id="766979" name="Picture 4" descr="beforeandafter.png"/>
          <p:cNvPicPr>
            <a:picLocks noChangeAspect="1"/>
          </p:cNvPicPr>
          <p:nvPr/>
        </p:nvPicPr>
        <p:blipFill>
          <a:blip r:embed="rId4" cstate="print"/>
          <a:srcRect/>
          <a:stretch>
            <a:fillRect/>
          </a:stretch>
        </p:blipFill>
        <p:spPr bwMode="auto">
          <a:xfrm>
            <a:off x="228600" y="533400"/>
            <a:ext cx="8382000" cy="6286500"/>
          </a:xfrm>
          <a:prstGeom prst="rect">
            <a:avLst/>
          </a:prstGeom>
          <a:noFill/>
          <a:ln w="9525">
            <a:noFill/>
            <a:miter lim="800000"/>
            <a:headEnd/>
            <a:tailEnd/>
          </a:ln>
        </p:spPr>
      </p:pic>
      <p:pic>
        <p:nvPicPr>
          <p:cNvPr id="766980" name="Content Placeholder 3" descr="cindy-cover.jpg"/>
          <p:cNvPicPr>
            <a:picLocks noGrp="1" noChangeAspect="1"/>
          </p:cNvPicPr>
          <p:nvPr>
            <p:ph idx="4294967295"/>
          </p:nvPr>
        </p:nvPicPr>
        <p:blipFill>
          <a:blip r:embed="rId5" cstate="print"/>
          <a:srcRect/>
          <a:stretch>
            <a:fillRect/>
          </a:stretch>
        </p:blipFill>
        <p:spPr>
          <a:xfrm>
            <a:off x="76200" y="4391025"/>
            <a:ext cx="1905000" cy="2314575"/>
          </a:xfrm>
        </p:spPr>
      </p:pic>
      <p:grpSp>
        <p:nvGrpSpPr>
          <p:cNvPr id="2" name="Group 8"/>
          <p:cNvGrpSpPr>
            <a:grpSpLocks/>
          </p:cNvGrpSpPr>
          <p:nvPr/>
        </p:nvGrpSpPr>
        <p:grpSpPr bwMode="auto">
          <a:xfrm>
            <a:off x="533400" y="1371600"/>
            <a:ext cx="2667000" cy="1990130"/>
            <a:chOff x="533400" y="1371600"/>
            <a:chExt cx="2667000" cy="1990130"/>
          </a:xfrm>
        </p:grpSpPr>
        <p:cxnSp>
          <p:nvCxnSpPr>
            <p:cNvPr id="766982" name="Straight Arrow Connector 6"/>
            <p:cNvCxnSpPr>
              <a:cxnSpLocks noChangeShapeType="1"/>
            </p:cNvCxnSpPr>
            <p:nvPr/>
          </p:nvCxnSpPr>
          <p:spPr bwMode="auto">
            <a:xfrm rot="5400000">
              <a:off x="1981200" y="2057400"/>
              <a:ext cx="1905000" cy="533400"/>
            </a:xfrm>
            <a:prstGeom prst="straightConnector1">
              <a:avLst/>
            </a:prstGeom>
            <a:noFill/>
            <a:ln w="31750" algn="ctr">
              <a:solidFill>
                <a:srgbClr val="FF0000"/>
              </a:solidFill>
              <a:round/>
              <a:headEnd type="arrow" w="med" len="med"/>
              <a:tailEnd type="arrow" w="med" len="med"/>
            </a:ln>
          </p:spPr>
        </p:cxnSp>
        <p:sp>
          <p:nvSpPr>
            <p:cNvPr id="766983" name="TextBox 7"/>
            <p:cNvSpPr txBox="1">
              <a:spLocks noChangeArrowheads="1"/>
            </p:cNvSpPr>
            <p:nvPr/>
          </p:nvSpPr>
          <p:spPr bwMode="auto">
            <a:xfrm>
              <a:off x="533400" y="2438400"/>
              <a:ext cx="2057400" cy="923330"/>
            </a:xfrm>
            <a:prstGeom prst="rect">
              <a:avLst/>
            </a:prstGeom>
            <a:noFill/>
            <a:ln w="9525">
              <a:noFill/>
              <a:miter lim="800000"/>
              <a:headEnd/>
              <a:tailEnd/>
            </a:ln>
          </p:spPr>
          <p:txBody>
            <a:bodyPr>
              <a:spAutoFit/>
            </a:bodyPr>
            <a:lstStyle/>
            <a:p>
              <a:pPr algn="ctr" eaLnBrk="0" hangingPunct="0">
                <a:spcBef>
                  <a:spcPct val="50000"/>
                </a:spcBef>
                <a:buClrTx/>
                <a:buFontTx/>
                <a:buNone/>
              </a:pPr>
              <a:r>
                <a:rPr lang="en-AU" sz="1800" b="1" dirty="0">
                  <a:solidFill>
                    <a:srgbClr val="7030A0"/>
                  </a:solidFill>
                </a:rPr>
                <a:t>Numerical </a:t>
              </a:r>
              <a:r>
                <a:rPr lang="en-AU" sz="1800" b="1" dirty="0" smtClean="0">
                  <a:solidFill>
                    <a:srgbClr val="7030A0"/>
                  </a:solidFill>
                </a:rPr>
                <a:t>errors in using double precision</a:t>
              </a:r>
              <a:endParaRPr lang="en-AU" sz="1800" b="1" dirty="0">
                <a:solidFill>
                  <a:srgbClr val="7030A0"/>
                </a:solidFill>
              </a:endParaRPr>
            </a:p>
          </p:txBody>
        </p:sp>
      </p:grpSp>
      <p:pic>
        <p:nvPicPr>
          <p:cNvPr id="766984" name="Picture 7" descr="expansion.gif"/>
          <p:cNvPicPr>
            <a:picLocks noChangeAspect="1"/>
          </p:cNvPicPr>
          <p:nvPr/>
        </p:nvPicPr>
        <p:blipFill>
          <a:blip r:embed="rId6" cstate="print"/>
          <a:srcRect/>
          <a:stretch>
            <a:fillRect/>
          </a:stretch>
        </p:blipFill>
        <p:spPr bwMode="auto">
          <a:xfrm>
            <a:off x="6248400" y="3962400"/>
            <a:ext cx="2895600" cy="2895600"/>
          </a:xfrm>
          <a:prstGeom prst="rect">
            <a:avLst/>
          </a:prstGeom>
          <a:noFill/>
          <a:ln w="9525">
            <a:noFill/>
            <a:miter lim="800000"/>
            <a:headEnd/>
            <a:tailEnd/>
          </a:ln>
        </p:spPr>
      </p:pic>
      <p:grpSp>
        <p:nvGrpSpPr>
          <p:cNvPr id="17" name="Group 16"/>
          <p:cNvGrpSpPr/>
          <p:nvPr/>
        </p:nvGrpSpPr>
        <p:grpSpPr>
          <a:xfrm>
            <a:off x="3200400" y="1371600"/>
            <a:ext cx="5257800" cy="1304330"/>
            <a:chOff x="3200400" y="1371600"/>
            <a:chExt cx="5257800" cy="1304330"/>
          </a:xfrm>
        </p:grpSpPr>
        <p:cxnSp>
          <p:nvCxnSpPr>
            <p:cNvPr id="11" name="Straight Arrow Connector 6"/>
            <p:cNvCxnSpPr>
              <a:cxnSpLocks noChangeShapeType="1"/>
            </p:cNvCxnSpPr>
            <p:nvPr/>
          </p:nvCxnSpPr>
          <p:spPr bwMode="auto">
            <a:xfrm>
              <a:off x="3200400" y="1371600"/>
              <a:ext cx="3863625" cy="722376"/>
            </a:xfrm>
            <a:prstGeom prst="straightConnector1">
              <a:avLst/>
            </a:prstGeom>
            <a:noFill/>
            <a:ln w="31750" algn="ctr">
              <a:solidFill>
                <a:srgbClr val="FF0000"/>
              </a:solidFill>
              <a:round/>
              <a:headEnd type="arrow" w="med" len="med"/>
              <a:tailEnd type="arrow" w="med" len="med"/>
            </a:ln>
          </p:spPr>
        </p:cxnSp>
        <p:sp>
          <p:nvSpPr>
            <p:cNvPr id="12" name="TextBox 7"/>
            <p:cNvSpPr txBox="1">
              <a:spLocks noChangeArrowheads="1"/>
            </p:cNvSpPr>
            <p:nvPr/>
          </p:nvSpPr>
          <p:spPr bwMode="auto">
            <a:xfrm>
              <a:off x="6248400" y="1752600"/>
              <a:ext cx="2209800" cy="923330"/>
            </a:xfrm>
            <a:prstGeom prst="rect">
              <a:avLst/>
            </a:prstGeom>
            <a:noFill/>
            <a:ln w="9525">
              <a:noFill/>
              <a:miter lim="800000"/>
              <a:headEnd/>
              <a:tailEnd/>
            </a:ln>
          </p:spPr>
          <p:txBody>
            <a:bodyPr wrap="square">
              <a:spAutoFit/>
            </a:bodyPr>
            <a:lstStyle/>
            <a:p>
              <a:pPr algn="ctr" eaLnBrk="0" hangingPunct="0">
                <a:spcBef>
                  <a:spcPct val="50000"/>
                </a:spcBef>
                <a:buClrTx/>
                <a:buFontTx/>
                <a:buNone/>
              </a:pPr>
              <a:r>
                <a:rPr lang="en-AU" sz="1800" b="1" dirty="0" smtClean="0">
                  <a:solidFill>
                    <a:srgbClr val="7030A0"/>
                  </a:solidFill>
                </a:rPr>
                <a:t>Accuracy after taking input from Maple</a:t>
              </a:r>
              <a:endParaRPr lang="en-AU" sz="1800" b="1" dirty="0">
                <a:solidFill>
                  <a:srgbClr val="7030A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143000"/>
            <a:ext cx="8229600" cy="5632311"/>
          </a:xfrm>
          <a:prstGeom prst="rect">
            <a:avLst/>
          </a:prstGeom>
          <a:noFill/>
          <a:ln w="25400">
            <a:noFill/>
          </a:ln>
        </p:spPr>
        <p:txBody>
          <a:bodyPr wrap="square" rtlCol="0">
            <a:spAutoFit/>
          </a:bodyPr>
          <a:lstStyle/>
          <a:p>
            <a:pPr>
              <a:buFont typeface="Arial" pitchFamily="34" charset="0"/>
              <a:buChar char="•"/>
            </a:pPr>
            <a:r>
              <a:rPr lang="en-AU" sz="2400" dirty="0" smtClean="0">
                <a:latin typeface="+mj-lt"/>
              </a:rPr>
              <a:t> </a:t>
            </a:r>
            <a:r>
              <a:rPr lang="en-AU" sz="2400" dirty="0" smtClean="0">
                <a:latin typeface="+mn-lt"/>
              </a:rPr>
              <a:t>Exploration first in </a:t>
            </a:r>
            <a:r>
              <a:rPr lang="en-AU" sz="2400" b="1" dirty="0" smtClean="0">
                <a:solidFill>
                  <a:schemeClr val="accent2"/>
                </a:solidFill>
                <a:latin typeface="+mn-lt"/>
              </a:rPr>
              <a:t>Maple</a:t>
            </a:r>
            <a:r>
              <a:rPr lang="en-AU" sz="2400" dirty="0" smtClean="0">
                <a:latin typeface="+mn-lt"/>
              </a:rPr>
              <a:t> and then in </a:t>
            </a:r>
            <a:r>
              <a:rPr lang="en-AU" sz="2400" b="1" dirty="0" smtClean="0">
                <a:solidFill>
                  <a:schemeClr val="accent2"/>
                </a:solidFill>
                <a:latin typeface="+mn-lt"/>
              </a:rPr>
              <a:t>Cinderella </a:t>
            </a:r>
            <a:r>
              <a:rPr lang="en-AU" sz="2400" b="1" dirty="0" smtClean="0">
                <a:solidFill>
                  <a:schemeClr val="accent2">
                    <a:lumMod val="75000"/>
                  </a:schemeClr>
                </a:solidFill>
                <a:latin typeface="+mn-lt"/>
              </a:rPr>
              <a:t>(SAGE)</a:t>
            </a:r>
          </a:p>
          <a:p>
            <a:pPr lvl="1"/>
            <a:r>
              <a:rPr lang="en-AU" sz="2000" dirty="0" smtClean="0">
                <a:latin typeface="+mn-lt"/>
              </a:rPr>
              <a:t>- ability to look at orbits/iterations dynamically is great for insight</a:t>
            </a:r>
          </a:p>
          <a:p>
            <a:pPr lvl="1">
              <a:buFontTx/>
              <a:buChar char="-"/>
            </a:pPr>
            <a:r>
              <a:rPr lang="en-AU" sz="2000" dirty="0" smtClean="0">
                <a:latin typeface="+mn-lt"/>
              </a:rPr>
              <a:t> allows for rapid reinforcement and elaboration of intuition</a:t>
            </a:r>
          </a:p>
          <a:p>
            <a:pPr lvl="1"/>
            <a:endParaRPr lang="en-AU" sz="2000" dirty="0" smtClean="0">
              <a:latin typeface="+mn-lt"/>
            </a:endParaRPr>
          </a:p>
          <a:p>
            <a:pPr>
              <a:buFont typeface="Arial" pitchFamily="34" charset="0"/>
              <a:buChar char="•"/>
            </a:pPr>
            <a:r>
              <a:rPr lang="en-AU" sz="2000" dirty="0" smtClean="0">
                <a:latin typeface="+mn-lt"/>
              </a:rPr>
              <a:t> </a:t>
            </a:r>
            <a:r>
              <a:rPr lang="en-AU" sz="2400" dirty="0" smtClean="0">
                <a:latin typeface="+mn-lt"/>
              </a:rPr>
              <a:t>Decided to look at </a:t>
            </a:r>
            <a:r>
              <a:rPr lang="en-AU" sz="2400" b="1" dirty="0" smtClean="0">
                <a:solidFill>
                  <a:schemeClr val="tx2">
                    <a:lumMod val="75000"/>
                  </a:schemeClr>
                </a:solidFill>
                <a:latin typeface="+mn-lt"/>
                <a:hlinkClick r:id="rId4"/>
              </a:rPr>
              <a:t>ODE analogues</a:t>
            </a:r>
            <a:endParaRPr lang="en-AU" sz="2400" dirty="0" smtClean="0">
              <a:latin typeface="+mn-lt"/>
            </a:endParaRPr>
          </a:p>
          <a:p>
            <a:pPr lvl="1"/>
            <a:r>
              <a:rPr lang="en-AU" sz="2000" dirty="0" smtClean="0">
                <a:latin typeface="+mn-lt"/>
              </a:rPr>
              <a:t>- and their linearizations</a:t>
            </a:r>
          </a:p>
          <a:p>
            <a:pPr lvl="1">
              <a:buFontTx/>
              <a:buChar char="-"/>
            </a:pPr>
            <a:r>
              <a:rPr lang="en-AU" sz="2000" dirty="0" smtClean="0">
                <a:latin typeface="+mn-lt"/>
              </a:rPr>
              <a:t> hoped for </a:t>
            </a:r>
            <a:r>
              <a:rPr lang="en-AU" sz="2000" b="1" dirty="0" smtClean="0">
                <a:solidFill>
                  <a:schemeClr val="accent2"/>
                </a:solidFill>
                <a:latin typeface="+mn-lt"/>
              </a:rPr>
              <a:t>Lyapunov</a:t>
            </a:r>
            <a:r>
              <a:rPr lang="en-AU" sz="2000" dirty="0" smtClean="0">
                <a:latin typeface="+mn-lt"/>
              </a:rPr>
              <a:t> like results</a:t>
            </a:r>
          </a:p>
          <a:p>
            <a:pPr lvl="1">
              <a:buFontTx/>
              <a:buChar char="-"/>
            </a:pPr>
            <a:endParaRPr lang="en-AU" sz="2000" dirty="0" smtClean="0">
              <a:latin typeface="+mn-lt"/>
            </a:endParaRPr>
          </a:p>
          <a:p>
            <a:pPr lvl="1">
              <a:buFontTx/>
              <a:buChar char="-"/>
            </a:pPr>
            <a:endParaRPr lang="en-AU" sz="2000" dirty="0" smtClean="0">
              <a:latin typeface="+mn-lt"/>
            </a:endParaRPr>
          </a:p>
          <a:p>
            <a:pPr lvl="1"/>
            <a:endParaRPr lang="en-AU" sz="2000" dirty="0" smtClean="0">
              <a:latin typeface="+mn-lt"/>
            </a:endParaRPr>
          </a:p>
          <a:p>
            <a:pPr lvl="1"/>
            <a:endParaRPr lang="en-AU" sz="2000" dirty="0" smtClean="0">
              <a:latin typeface="+mn-lt"/>
            </a:endParaRPr>
          </a:p>
          <a:p>
            <a:pPr>
              <a:buFont typeface="Arial" pitchFamily="34" charset="0"/>
              <a:buChar char="•"/>
            </a:pPr>
            <a:endParaRPr lang="en-AU" sz="2000" dirty="0" smtClean="0">
              <a:latin typeface="+mn-lt"/>
            </a:endParaRPr>
          </a:p>
          <a:p>
            <a:pPr>
              <a:buFont typeface="Arial" pitchFamily="34" charset="0"/>
              <a:buChar char="•"/>
            </a:pPr>
            <a:endParaRPr lang="en-AU" sz="2000" dirty="0" smtClean="0">
              <a:latin typeface="+mn-lt"/>
            </a:endParaRPr>
          </a:p>
          <a:p>
            <a:pPr>
              <a:buFont typeface="Arial" pitchFamily="34" charset="0"/>
              <a:buChar char="•"/>
            </a:pPr>
            <a:endParaRPr lang="en-AU" sz="2400" dirty="0" smtClean="0">
              <a:latin typeface="+mn-lt"/>
            </a:endParaRPr>
          </a:p>
          <a:p>
            <a:pPr>
              <a:buFont typeface="Arial" pitchFamily="34" charset="0"/>
              <a:buChar char="•"/>
            </a:pPr>
            <a:r>
              <a:rPr lang="en-AU" sz="2400" dirty="0" smtClean="0">
                <a:latin typeface="+mn-lt"/>
              </a:rPr>
              <a:t> Searched literature for a discrete version</a:t>
            </a:r>
          </a:p>
          <a:p>
            <a:pPr lvl="1"/>
            <a:r>
              <a:rPr lang="en-AU" sz="2000" dirty="0" smtClean="0">
                <a:latin typeface="+mn-lt"/>
              </a:rPr>
              <a:t>- found </a:t>
            </a:r>
            <a:r>
              <a:rPr lang="en-AU" sz="2000" b="1" dirty="0" smtClean="0">
                <a:solidFill>
                  <a:schemeClr val="accent2"/>
                </a:solidFill>
                <a:latin typeface="+mn-lt"/>
              </a:rPr>
              <a:t>Perron’s work</a:t>
            </a:r>
          </a:p>
          <a:p>
            <a:r>
              <a:rPr lang="en-AU" sz="2400" dirty="0" smtClean="0">
                <a:latin typeface="+mj-lt"/>
              </a:rPr>
              <a:t>	</a:t>
            </a:r>
          </a:p>
        </p:txBody>
      </p:sp>
      <p:sp>
        <p:nvSpPr>
          <p:cNvPr id="2" name="Title 1"/>
          <p:cNvSpPr>
            <a:spLocks noGrp="1"/>
          </p:cNvSpPr>
          <p:nvPr>
            <p:ph type="title"/>
          </p:nvPr>
        </p:nvSpPr>
        <p:spPr>
          <a:xfrm>
            <a:off x="457200" y="-76200"/>
            <a:ext cx="8229600" cy="1143000"/>
          </a:xfrm>
        </p:spPr>
        <p:txBody>
          <a:bodyPr/>
          <a:lstStyle/>
          <a:p>
            <a:r>
              <a:rPr lang="en-AU" sz="3200" b="1" dirty="0" smtClean="0">
                <a:solidFill>
                  <a:srgbClr val="7030A0"/>
                </a:solidFill>
                <a:effectLst>
                  <a:outerShdw blurRad="38100" dist="38100" dir="2700000" algn="tl">
                    <a:srgbClr val="000000">
                      <a:alpha val="43137"/>
                    </a:srgbClr>
                  </a:outerShdw>
                </a:effectLst>
              </a:rPr>
              <a:t>THE ROUTE TO DISCOVERY</a:t>
            </a:r>
            <a:endParaRPr lang="en-AU" sz="3200" b="1" dirty="0">
              <a:solidFill>
                <a:srgbClr val="7030A0"/>
              </a:solidFill>
              <a:effectLst>
                <a:outerShdw blurRad="38100" dist="38100" dir="2700000" algn="tl">
                  <a:srgbClr val="000000">
                    <a:alpha val="43137"/>
                  </a:srgbClr>
                </a:outerShdw>
              </a:effectLst>
            </a:endParaRPr>
          </a:p>
        </p:txBody>
      </p:sp>
      <p:pic>
        <p:nvPicPr>
          <p:cNvPr id="6" name="Picture 5" descr="Picture12.png"/>
          <p:cNvPicPr>
            <a:picLocks noChangeAspect="1"/>
          </p:cNvPicPr>
          <p:nvPr/>
        </p:nvPicPr>
        <p:blipFill>
          <a:blip r:embed="rId5" cstate="print"/>
          <a:stretch>
            <a:fillRect/>
          </a:stretch>
        </p:blipFill>
        <p:spPr>
          <a:xfrm>
            <a:off x="7549854" y="2590800"/>
            <a:ext cx="1517946" cy="1503653"/>
          </a:xfrm>
          <a:prstGeom prst="rect">
            <a:avLst/>
          </a:prstGeom>
          <a:ln w="25400">
            <a:solidFill>
              <a:schemeClr val="accent1">
                <a:lumMod val="75000"/>
              </a:schemeClr>
            </a:solidFill>
          </a:ln>
        </p:spPr>
      </p:pic>
      <p:pic>
        <p:nvPicPr>
          <p:cNvPr id="7" name="Picture 6" descr="TP_tmp.png"/>
          <p:cNvPicPr>
            <a:picLocks noChangeAspect="1"/>
          </p:cNvPicPr>
          <p:nvPr>
            <p:custDataLst>
              <p:tags r:id="rId1"/>
            </p:custDataLst>
          </p:nvPr>
        </p:nvPicPr>
        <p:blipFill>
          <a:blip r:embed="rId6" cstate="print">
            <a:clrChange>
              <a:clrFrom>
                <a:srgbClr val="FFFFFF"/>
              </a:clrFrom>
              <a:clrTo>
                <a:srgbClr val="FFFFFF">
                  <a:alpha val="0"/>
                </a:srgbClr>
              </a:clrTo>
            </a:clrChange>
          </a:blip>
          <a:stretch>
            <a:fillRect/>
          </a:stretch>
        </p:blipFill>
        <p:spPr bwMode="auto">
          <a:xfrm>
            <a:off x="152305" y="3531089"/>
            <a:ext cx="8763120" cy="1498113"/>
          </a:xfrm>
          <a:prstGeom prst="rect">
            <a:avLst/>
          </a:prstGeom>
          <a:noFill/>
          <a:ln/>
          <a:effectLst/>
        </p:spPr>
      </p:pic>
      <p:pic>
        <p:nvPicPr>
          <p:cNvPr id="8" name="Picture 7" descr="vert.neanderthal.afp.gi.jpg"/>
          <p:cNvPicPr>
            <a:picLocks noChangeAspect="1"/>
          </p:cNvPicPr>
          <p:nvPr/>
        </p:nvPicPr>
        <p:blipFill>
          <a:blip r:embed="rId7" cstate="print"/>
          <a:srcRect r="9091" b="826"/>
          <a:stretch>
            <a:fillRect/>
          </a:stretch>
        </p:blipFill>
        <p:spPr>
          <a:xfrm>
            <a:off x="7543800" y="4953000"/>
            <a:ext cx="1524000" cy="1828800"/>
          </a:xfrm>
          <a:prstGeom prst="rect">
            <a:avLst/>
          </a:prstGeom>
          <a:ln w="25400">
            <a:solidFill>
              <a:schemeClr val="accent1"/>
            </a:solidFill>
          </a:ln>
        </p:spPr>
      </p:pic>
      <p:pic>
        <p:nvPicPr>
          <p:cNvPr id="9" name="Content Placeholder 3" descr="cindy-cover.jpg">
            <a:hlinkClick r:id="rId8"/>
          </p:cNvPr>
          <p:cNvPicPr>
            <a:picLocks noChangeAspect="1"/>
          </p:cNvPicPr>
          <p:nvPr/>
        </p:nvPicPr>
        <p:blipFill>
          <a:blip r:embed="rId9" cstate="print"/>
          <a:srcRect/>
          <a:stretch>
            <a:fillRect/>
          </a:stretch>
        </p:blipFill>
        <p:spPr bwMode="auto">
          <a:xfrm>
            <a:off x="7848600" y="762000"/>
            <a:ext cx="1143000" cy="1388745"/>
          </a:xfrm>
          <a:prstGeom prst="rect">
            <a:avLst/>
          </a:prstGeom>
          <a:noFill/>
          <a:ln w="25400">
            <a:solidFill>
              <a:schemeClr val="accent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5" end="1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P_tmp.png"/>
          <p:cNvPicPr>
            <a:picLocks noChangeAspect="1"/>
          </p:cNvPicPr>
          <p:nvPr>
            <p:custDataLst>
              <p:tags r:id="rId1"/>
            </p:custDataLst>
          </p:nvPr>
        </p:nvPicPr>
        <p:blipFill>
          <a:blip r:embed="rId5" cstate="print">
            <a:clrChange>
              <a:clrFrom>
                <a:srgbClr val="FFFFFF"/>
              </a:clrFrom>
              <a:clrTo>
                <a:srgbClr val="FFFFFF">
                  <a:alpha val="0"/>
                </a:srgbClr>
              </a:clrTo>
            </a:clrChange>
          </a:blip>
          <a:stretch>
            <a:fillRect/>
          </a:stretch>
        </p:blipFill>
        <p:spPr bwMode="auto">
          <a:xfrm>
            <a:off x="467511" y="4343400"/>
            <a:ext cx="7495538" cy="2413144"/>
          </a:xfrm>
          <a:prstGeom prst="rect">
            <a:avLst/>
          </a:prstGeom>
          <a:noFill/>
          <a:ln/>
          <a:effectLst/>
        </p:spPr>
      </p:pic>
      <p:sp>
        <p:nvSpPr>
          <p:cNvPr id="2" name="Title 1"/>
          <p:cNvSpPr>
            <a:spLocks noGrp="1"/>
          </p:cNvSpPr>
          <p:nvPr>
            <p:ph type="title"/>
          </p:nvPr>
        </p:nvSpPr>
        <p:spPr>
          <a:xfrm>
            <a:off x="457200" y="-304800"/>
            <a:ext cx="8229600" cy="1143000"/>
          </a:xfrm>
        </p:spPr>
        <p:txBody>
          <a:bodyPr/>
          <a:lstStyle/>
          <a:p>
            <a:r>
              <a:rPr lang="en-AU" sz="3200" b="1" dirty="0" smtClean="0">
                <a:solidFill>
                  <a:srgbClr val="7030A0"/>
                </a:solidFill>
                <a:effectLst>
                  <a:outerShdw blurRad="38100" dist="38100" dir="2700000" algn="tl">
                    <a:srgbClr val="000000">
                      <a:alpha val="43137"/>
                    </a:srgbClr>
                  </a:outerShdw>
                </a:effectLst>
              </a:rPr>
              <a:t>THE BASIS OF THE PROOF</a:t>
            </a:r>
            <a:endParaRPr lang="en-AU" sz="3200" b="1" dirty="0">
              <a:solidFill>
                <a:srgbClr val="7030A0"/>
              </a:solidFill>
              <a:effectLst>
                <a:outerShdw blurRad="38100" dist="38100" dir="2700000" algn="tl">
                  <a:srgbClr val="000000">
                    <a:alpha val="43137"/>
                  </a:srgbClr>
                </a:outerShdw>
              </a:effectLst>
            </a:endParaRPr>
          </a:p>
        </p:txBody>
      </p:sp>
      <p:pic>
        <p:nvPicPr>
          <p:cNvPr id="6" name="Picture 5" descr="TP_tmp.png"/>
          <p:cNvPicPr>
            <a:picLocks noChangeAspect="1"/>
          </p:cNvPicPr>
          <p:nvPr>
            <p:custDataLst>
              <p:tags r:id="rId2"/>
            </p:custDataLst>
          </p:nvPr>
        </p:nvPicPr>
        <p:blipFill>
          <a:blip r:embed="rId6" cstate="print">
            <a:clrChange>
              <a:clrFrom>
                <a:srgbClr val="FFFFFF"/>
              </a:clrFrom>
              <a:clrTo>
                <a:srgbClr val="FFFFFF">
                  <a:alpha val="0"/>
                </a:srgbClr>
              </a:clrTo>
            </a:clrChange>
          </a:blip>
          <a:stretch>
            <a:fillRect/>
          </a:stretch>
        </p:blipFill>
        <p:spPr bwMode="auto">
          <a:xfrm>
            <a:off x="152400" y="609600"/>
            <a:ext cx="8763086" cy="3936531"/>
          </a:xfrm>
          <a:prstGeom prst="rect">
            <a:avLst/>
          </a:prstGeom>
          <a:noFill/>
          <a:ln/>
          <a:effectLst/>
        </p:spPr>
      </p:pic>
      <p:pic>
        <p:nvPicPr>
          <p:cNvPr id="15" name="Picture 14" descr="exp.png"/>
          <p:cNvPicPr>
            <a:picLocks noChangeAspect="1"/>
          </p:cNvPicPr>
          <p:nvPr/>
        </p:nvPicPr>
        <p:blipFill>
          <a:blip r:embed="rId7" cstate="print"/>
          <a:srcRect l="29166" t="9950" r="50000" b="35982"/>
          <a:stretch>
            <a:fillRect/>
          </a:stretch>
        </p:blipFill>
        <p:spPr>
          <a:xfrm>
            <a:off x="7315200" y="152400"/>
            <a:ext cx="1671215" cy="1804861"/>
          </a:xfrm>
          <a:prstGeom prst="rect">
            <a:avLst/>
          </a:prstGeom>
          <a:ln w="22225">
            <a:solidFill>
              <a:schemeClr val="accent6"/>
            </a:solidFill>
          </a:ln>
        </p:spPr>
      </p:pic>
      <p:sp>
        <p:nvSpPr>
          <p:cNvPr id="8" name="Rectangle 7"/>
          <p:cNvSpPr/>
          <p:nvPr/>
        </p:nvSpPr>
        <p:spPr>
          <a:xfrm>
            <a:off x="2819400" y="3048000"/>
            <a:ext cx="32004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7162800" y="4572000"/>
            <a:ext cx="1981200" cy="1200329"/>
          </a:xfrm>
          <a:prstGeom prst="rect">
            <a:avLst/>
          </a:prstGeom>
          <a:noFill/>
          <a:ln w="25400">
            <a:noFill/>
          </a:ln>
        </p:spPr>
        <p:txBody>
          <a:bodyPr wrap="square" rtlCol="0">
            <a:spAutoFit/>
          </a:bodyPr>
          <a:lstStyle/>
          <a:p>
            <a:pPr algn="r"/>
            <a:r>
              <a:rPr lang="en-AU" sz="2400" dirty="0" smtClean="0">
                <a:solidFill>
                  <a:srgbClr val="C00000"/>
                </a:solidFill>
                <a:latin typeface="+mj-lt"/>
              </a:rPr>
              <a:t>Explains spin for height in (0,1)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AU" sz="3200" b="1" dirty="0" smtClean="0">
                <a:solidFill>
                  <a:schemeClr val="tx2"/>
                </a:solidFill>
                <a:effectLst>
                  <a:outerShdw blurRad="38100" dist="38100" dir="2700000" algn="tl">
                    <a:srgbClr val="000000">
                      <a:alpha val="43137"/>
                    </a:srgbClr>
                  </a:outerShdw>
                </a:effectLst>
              </a:rPr>
              <a:t>WHAT WE CAN NOW SHOW</a:t>
            </a:r>
            <a:endParaRPr lang="en-AU" sz="3200" b="1" dirty="0">
              <a:solidFill>
                <a:schemeClr val="tx2"/>
              </a:solidFill>
              <a:effectLst>
                <a:outerShdw blurRad="38100" dist="38100" dir="2700000" algn="tl">
                  <a:srgbClr val="000000">
                    <a:alpha val="43137"/>
                  </a:srgbClr>
                </a:outerShdw>
              </a:effectLst>
            </a:endParaRPr>
          </a:p>
        </p:txBody>
      </p:sp>
      <p:pic>
        <p:nvPicPr>
          <p:cNvPr id="5" name="Picture 4" descr="TP_tmp.png"/>
          <p:cNvPicPr>
            <a:picLocks noChangeAspect="1"/>
          </p:cNvPicPr>
          <p:nvPr>
            <p:custDataLst>
              <p:tags r:id="rId1"/>
            </p:custDataLst>
          </p:nvPr>
        </p:nvPicPr>
        <p:blipFill>
          <a:blip r:embed="rId5" cstate="print">
            <a:clrChange>
              <a:clrFrom>
                <a:srgbClr val="FFFFFF"/>
              </a:clrFrom>
              <a:clrTo>
                <a:srgbClr val="FFFFFF">
                  <a:alpha val="0"/>
                </a:srgbClr>
              </a:clrTo>
            </a:clrChange>
          </a:blip>
          <a:stretch>
            <a:fillRect/>
          </a:stretch>
        </p:blipFill>
        <p:spPr bwMode="auto">
          <a:xfrm>
            <a:off x="152391" y="914400"/>
            <a:ext cx="8763172" cy="3607379"/>
          </a:xfrm>
          <a:prstGeom prst="rect">
            <a:avLst/>
          </a:prstGeom>
          <a:noFill/>
          <a:ln/>
          <a:effectLst/>
        </p:spPr>
      </p:pic>
      <p:pic>
        <p:nvPicPr>
          <p:cNvPr id="6" name="Picture 5" descr="TP_tmp.png"/>
          <p:cNvPicPr>
            <a:picLocks noChangeAspect="1"/>
          </p:cNvPicPr>
          <p:nvPr>
            <p:custDataLst>
              <p:tags r:id="rId2"/>
            </p:custDataLst>
          </p:nvPr>
        </p:nvPicPr>
        <p:blipFill>
          <a:blip r:embed="rId6" cstate="print">
            <a:clrChange>
              <a:clrFrom>
                <a:srgbClr val="FFFFFF"/>
              </a:clrFrom>
              <a:clrTo>
                <a:srgbClr val="FFFFFF">
                  <a:alpha val="0"/>
                </a:srgbClr>
              </a:clrTo>
            </a:clrChange>
          </a:blip>
          <a:stretch>
            <a:fillRect/>
          </a:stretch>
        </p:blipFill>
        <p:spPr bwMode="auto">
          <a:xfrm>
            <a:off x="278257" y="5536686"/>
            <a:ext cx="8332343" cy="711763"/>
          </a:xfrm>
          <a:prstGeom prst="rect">
            <a:avLst/>
          </a:prstGeom>
          <a:noFill/>
          <a:ln w="22225">
            <a:solidFill>
              <a:schemeClr val="accent2"/>
            </a:solid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000" b="1" dirty="0" smtClean="0">
                <a:solidFill>
                  <a:schemeClr val="tx2"/>
                </a:solidFill>
                <a:effectLst>
                  <a:outerShdw blurRad="38100" dist="38100" dir="2700000" algn="tl">
                    <a:srgbClr val="000000">
                      <a:alpha val="43137"/>
                    </a:srgbClr>
                  </a:outerShdw>
                </a:effectLst>
              </a:rPr>
              <a:t>ALGORITHM </a:t>
            </a:r>
            <a:r>
              <a:rPr lang="en-AU" sz="4000" b="1" i="1" dirty="0" smtClean="0">
                <a:solidFill>
                  <a:schemeClr val="tx2"/>
                </a:solidFill>
                <a:effectLst>
                  <a:outerShdw blurRad="38100" dist="38100" dir="2700000" algn="tl">
                    <a:srgbClr val="000000">
                      <a:alpha val="43137"/>
                    </a:srgbClr>
                  </a:outerShdw>
                </a:effectLst>
              </a:rPr>
              <a:t>APPEARS </a:t>
            </a:r>
            <a:r>
              <a:rPr lang="en-AU" sz="4000" b="1" dirty="0" smtClean="0">
                <a:solidFill>
                  <a:schemeClr val="tx2"/>
                </a:solidFill>
                <a:effectLst>
                  <a:outerShdw blurRad="38100" dist="38100" dir="2700000" algn="tl">
                    <a:srgbClr val="000000">
                      <a:alpha val="43137"/>
                    </a:srgbClr>
                  </a:outerShdw>
                </a:effectLst>
              </a:rPr>
              <a:t>TO BE STABLE</a:t>
            </a:r>
            <a:endParaRPr lang="en-AU" sz="4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36611" y="1600200"/>
            <a:ext cx="4192338" cy="4876800"/>
          </a:xfrm>
          <a:prstGeom prst="rect">
            <a:avLst/>
          </a:prstGeom>
          <a:ln w="28575">
            <a:solidFill>
              <a:schemeClr val="accent6"/>
            </a:solidFill>
          </a:ln>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24400" y="1600199"/>
            <a:ext cx="4100946" cy="4876800"/>
          </a:xfrm>
          <a:prstGeom prst="rect">
            <a:avLst/>
          </a:prstGeom>
          <a:ln w="28575">
            <a:solidFill>
              <a:schemeClr val="accent6"/>
            </a:solidFill>
          </a:ln>
        </p:spPr>
      </p:pic>
    </p:spTree>
    <p:extLst>
      <p:ext uri="{BB962C8B-B14F-4D97-AF65-F5344CB8AC3E}">
        <p14:creationId xmlns:p14="http://schemas.microsoft.com/office/powerpoint/2010/main" xmlns="" val="31475954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600" b="1" dirty="0" smtClean="0">
                <a:solidFill>
                  <a:schemeClr val="tx2"/>
                </a:solidFill>
                <a:effectLst>
                  <a:outerShdw blurRad="38100" dist="38100" dir="2700000" algn="tl">
                    <a:srgbClr val="000000">
                      <a:alpha val="43137"/>
                    </a:srgbClr>
                  </a:outerShdw>
                </a:effectLst>
              </a:rPr>
              <a:t>THREE AND HIGHER DIMENSIONS</a:t>
            </a:r>
            <a:endParaRPr lang="en-AU" sz="36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1600201"/>
            <a:ext cx="5161459" cy="4724400"/>
          </a:xfrm>
          <a:prstGeom prst="rect">
            <a:avLst/>
          </a:prstGeom>
          <a:ln w="28575">
            <a:solidFill>
              <a:schemeClr val="accent6"/>
            </a:solidFill>
          </a:ln>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5486400" y="3124200"/>
            <a:ext cx="3490207" cy="993070"/>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418752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AU" sz="3600" b="1" dirty="0" smtClean="0">
                <a:solidFill>
                  <a:schemeClr val="tx2"/>
                </a:solidFill>
                <a:effectLst>
                  <a:outerShdw blurRad="38100" dist="38100" dir="2700000" algn="tl">
                    <a:srgbClr val="000000">
                      <a:alpha val="43137"/>
                    </a:srgbClr>
                  </a:outerShdw>
                </a:effectLst>
              </a:rPr>
              <a:t>AN “EVEN SIMPLER” CASE</a:t>
            </a:r>
            <a:endParaRPr lang="en-AU" sz="3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1143000"/>
            <a:ext cx="3822200" cy="4425705"/>
          </a:xfrm>
          <a:prstGeom prst="rect">
            <a:avLst/>
          </a:prstGeom>
          <a:ln w="38100">
            <a:solidFill>
              <a:schemeClr val="accent6"/>
            </a:solidFill>
          </a:ln>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73244" y="1143000"/>
            <a:ext cx="4800600" cy="963367"/>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73243" y="2209800"/>
            <a:ext cx="4800601" cy="843460"/>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165104" y="3200400"/>
            <a:ext cx="4808740" cy="794151"/>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Left Brace 4"/>
          <p:cNvSpPr/>
          <p:nvPr/>
        </p:nvSpPr>
        <p:spPr>
          <a:xfrm rot="16200000">
            <a:off x="6591300" y="3390901"/>
            <a:ext cx="304800" cy="1600200"/>
          </a:xfrm>
          <a:prstGeom prst="leftBrace">
            <a:avLst>
              <a:gd name="adj1" fmla="val 43285"/>
              <a:gd name="adj2" fmla="val 50523"/>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6" name="TextBox 5"/>
          <p:cNvSpPr txBox="1"/>
          <p:nvPr/>
        </p:nvSpPr>
        <p:spPr>
          <a:xfrm>
            <a:off x="6324600" y="4267200"/>
            <a:ext cx="784189" cy="369332"/>
          </a:xfrm>
          <a:prstGeom prst="rect">
            <a:avLst/>
          </a:prstGeom>
          <a:noFill/>
          <a:ln w="25400">
            <a:noFill/>
          </a:ln>
        </p:spPr>
        <p:txBody>
          <a:bodyPr wrap="none" rtlCol="0">
            <a:spAutoFit/>
          </a:bodyPr>
          <a:lstStyle/>
          <a:p>
            <a:r>
              <a:rPr lang="en-AU" dirty="0" smtClean="0">
                <a:solidFill>
                  <a:srgbClr val="0070C0"/>
                </a:solidFill>
              </a:rPr>
              <a:t>≈ </a:t>
            </a:r>
            <a:r>
              <a:rPr lang="en-AU" dirty="0" smtClean="0">
                <a:solidFill>
                  <a:srgbClr val="0070C0"/>
                </a:solidFill>
                <a:latin typeface="+mj-lt"/>
              </a:rPr>
              <a:t>1.51</a:t>
            </a:r>
          </a:p>
        </p:txBody>
      </p:sp>
      <p:pic>
        <p:nvPicPr>
          <p:cNvPr id="7" name="Picture 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272378" y="4320536"/>
            <a:ext cx="1747422" cy="2437326"/>
          </a:xfrm>
          <a:prstGeom prst="rect">
            <a:avLst/>
          </a:prstGeom>
          <a:ln w="28575">
            <a:solidFill>
              <a:schemeClr val="accent3">
                <a:lumMod val="75000"/>
              </a:schemeClr>
            </a:solidFill>
          </a:ln>
        </p:spPr>
      </p:pic>
      <p:pic>
        <p:nvPicPr>
          <p:cNvPr id="8" name="Picture 7"/>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239001" y="4301726"/>
            <a:ext cx="1734844" cy="2419782"/>
          </a:xfrm>
          <a:prstGeom prst="rect">
            <a:avLst/>
          </a:prstGeom>
          <a:ln w="28575">
            <a:solidFill>
              <a:schemeClr val="accent3">
                <a:lumMod val="75000"/>
              </a:schemeClr>
            </a:solidFill>
          </a:ln>
        </p:spPr>
      </p:pic>
      <p:sp>
        <p:nvSpPr>
          <p:cNvPr id="9" name="TextBox 8"/>
          <p:cNvSpPr txBox="1"/>
          <p:nvPr/>
        </p:nvSpPr>
        <p:spPr>
          <a:xfrm rot="19544395">
            <a:off x="5576418" y="5239004"/>
            <a:ext cx="2017219" cy="400110"/>
          </a:xfrm>
          <a:prstGeom prst="rect">
            <a:avLst/>
          </a:prstGeom>
          <a:noFill/>
          <a:ln w="25400">
            <a:noFill/>
          </a:ln>
        </p:spPr>
        <p:txBody>
          <a:bodyPr wrap="none" rtlCol="0">
            <a:spAutoFit/>
          </a:bodyPr>
          <a:lstStyle/>
          <a:p>
            <a:r>
              <a:rPr lang="en-AU" sz="2000" dirty="0" smtClean="0">
                <a:solidFill>
                  <a:srgbClr val="FF0000"/>
                </a:solidFill>
                <a:effectLst>
                  <a:outerShdw blurRad="38100" dist="38100" dir="2700000" algn="tl">
                    <a:srgbClr val="000000">
                      <a:alpha val="43137"/>
                    </a:srgbClr>
                  </a:outerShdw>
                </a:effectLst>
                <a:latin typeface="+mj-lt"/>
              </a:rPr>
              <a:t>RANDOM POINTS</a:t>
            </a:r>
          </a:p>
        </p:txBody>
      </p:sp>
      <mc:AlternateContent xmlns:mc="http://schemas.openxmlformats.org/markup-compatibility/2006">
        <mc:Choice xmlns:a14="http://schemas.microsoft.com/office/drawing/2010/main" xmlns="" Requires="a14">
          <p:sp>
            <p:nvSpPr>
              <p:cNvPr id="10" name="TextBox 9"/>
              <p:cNvSpPr txBox="1"/>
              <p:nvPr/>
            </p:nvSpPr>
            <p:spPr>
              <a:xfrm>
                <a:off x="533400" y="5791200"/>
                <a:ext cx="3083473" cy="656398"/>
              </a:xfrm>
              <a:prstGeom prst="rect">
                <a:avLst/>
              </a:prstGeom>
              <a:noFill/>
              <a:ln w="25400">
                <a:noFill/>
              </a:ln>
            </p:spPr>
            <p:txBody>
              <a:bodyPr wrap="none" rtlCol="0">
                <a:spAutoFit/>
              </a:bodyPr>
              <a:lstStyle/>
              <a:p>
                <a:r>
                  <a:rPr lang="en-AU" sz="2400" dirty="0" smtClean="0">
                    <a:latin typeface="+mj-lt"/>
                  </a:rPr>
                  <a:t>Intersection at </a:t>
                </a:r>
                <a14:m>
                  <m:oMath xmlns:m="http://schemas.openxmlformats.org/officeDocument/2006/math">
                    <m:d>
                      <m:dPr>
                        <m:ctrlPr>
                          <a:rPr lang="en-AU" sz="2400" i="1" smtClean="0">
                            <a:latin typeface="Cambria Math"/>
                          </a:rPr>
                        </m:ctrlPr>
                      </m:dPr>
                      <m:e>
                        <m:f>
                          <m:fPr>
                            <m:ctrlPr>
                              <a:rPr lang="en-AU" sz="2400" i="1">
                                <a:latin typeface="Cambria Math"/>
                              </a:rPr>
                            </m:ctrlPr>
                          </m:fPr>
                          <m:num>
                            <m:r>
                              <a:rPr lang="en-AU" sz="2400" i="1">
                                <a:latin typeface="Cambria Math"/>
                              </a:rPr>
                              <m:t>1</m:t>
                            </m:r>
                          </m:num>
                          <m:den>
                            <m:rad>
                              <m:radPr>
                                <m:degHide m:val="on"/>
                                <m:ctrlPr>
                                  <a:rPr lang="en-AU" sz="2400" i="1">
                                    <a:latin typeface="Cambria Math"/>
                                  </a:rPr>
                                </m:ctrlPr>
                              </m:radPr>
                              <m:deg/>
                              <m:e>
                                <m:r>
                                  <a:rPr lang="en-AU" sz="2400" i="1">
                                    <a:latin typeface="Cambria Math"/>
                                  </a:rPr>
                                  <m:t>2</m:t>
                                </m:r>
                              </m:e>
                            </m:rad>
                          </m:den>
                        </m:f>
                        <m:r>
                          <a:rPr lang="en-AU" sz="2400" b="0" i="1" smtClean="0">
                            <a:latin typeface="Cambria Math"/>
                          </a:rPr>
                          <m:t>,</m:t>
                        </m:r>
                        <m:f>
                          <m:fPr>
                            <m:ctrlPr>
                              <a:rPr lang="en-AU" sz="2400" i="1">
                                <a:latin typeface="Cambria Math"/>
                              </a:rPr>
                            </m:ctrlPr>
                          </m:fPr>
                          <m:num>
                            <m:r>
                              <a:rPr lang="en-AU" sz="2400" i="1">
                                <a:latin typeface="Cambria Math"/>
                              </a:rPr>
                              <m:t>1</m:t>
                            </m:r>
                          </m:num>
                          <m:den>
                            <m:rad>
                              <m:radPr>
                                <m:degHide m:val="on"/>
                                <m:ctrlPr>
                                  <a:rPr lang="en-AU" sz="2400" i="1">
                                    <a:latin typeface="Cambria Math"/>
                                  </a:rPr>
                                </m:ctrlPr>
                              </m:radPr>
                              <m:deg/>
                              <m:e>
                                <m:r>
                                  <a:rPr lang="en-AU" sz="2400" i="1">
                                    <a:latin typeface="Cambria Math"/>
                                  </a:rPr>
                                  <m:t>2</m:t>
                                </m:r>
                              </m:e>
                            </m:rad>
                          </m:den>
                        </m:f>
                      </m:e>
                    </m:d>
                  </m:oMath>
                </a14:m>
                <a:endParaRPr lang="en-AU" sz="2400" dirty="0" smtClean="0">
                  <a:latin typeface="+mj-lt"/>
                </a:endParaRPr>
              </a:p>
            </p:txBody>
          </p:sp>
        </mc:Choice>
        <mc:Fallback>
          <p:sp>
            <p:nvSpPr>
              <p:cNvPr id="10" name="TextBox 9"/>
              <p:cNvSpPr txBox="1">
                <a:spLocks noRot="1" noChangeAspect="1" noMove="1" noResize="1" noEditPoints="1" noAdjustHandles="1" noChangeArrowheads="1" noChangeShapeType="1" noTextEdit="1"/>
              </p:cNvSpPr>
              <p:nvPr/>
            </p:nvSpPr>
            <p:spPr>
              <a:xfrm>
                <a:off x="533400" y="5791200"/>
                <a:ext cx="3083473" cy="656398"/>
              </a:xfrm>
              <a:prstGeom prst="rect">
                <a:avLst/>
              </a:prstGeom>
              <a:blipFill rotWithShape="1">
                <a:blip r:embed="rId8" cstate="print"/>
                <a:stretch>
                  <a:fillRect l="-3168" b="-5556"/>
                </a:stretch>
              </a:blipFill>
              <a:ln w="25400">
                <a:noFill/>
              </a:ln>
            </p:spPr>
            <p:txBody>
              <a:bodyPr/>
              <a:lstStyle/>
              <a:p>
                <a:r>
                  <a:rPr lang="en-AU">
                    <a:noFill/>
                  </a:rPr>
                  <a:t> </a:t>
                </a:r>
              </a:p>
            </p:txBody>
          </p:sp>
        </mc:Fallback>
      </mc:AlternateContent>
    </p:spTree>
    <p:extLst>
      <p:ext uri="{BB962C8B-B14F-4D97-AF65-F5344CB8AC3E}">
        <p14:creationId xmlns:p14="http://schemas.microsoft.com/office/powerpoint/2010/main" xmlns="" val="30327791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AU" sz="3200" b="1" dirty="0" smtClean="0">
                <a:solidFill>
                  <a:srgbClr val="7030A0"/>
                </a:solidFill>
                <a:effectLst>
                  <a:outerShdw blurRad="38100" dist="38100" dir="2700000" algn="tl">
                    <a:srgbClr val="000000">
                      <a:alpha val="43137"/>
                    </a:srgbClr>
                  </a:outerShdw>
                </a:effectLst>
              </a:rPr>
              <a:t>COMMENTS and OPEN QUESTIONS</a:t>
            </a:r>
            <a:endParaRPr lang="en-AU" sz="3200" b="1" dirty="0">
              <a:solidFill>
                <a:srgbClr val="7030A0"/>
              </a:solidFill>
              <a:effectLst>
                <a:outerShdw blurRad="38100" dist="38100" dir="2700000" algn="tl">
                  <a:srgbClr val="000000">
                    <a:alpha val="43137"/>
                  </a:srgbClr>
                </a:outerShdw>
              </a:effectLst>
            </a:endParaRPr>
          </a:p>
        </p:txBody>
      </p:sp>
      <p:sp>
        <p:nvSpPr>
          <p:cNvPr id="3" name="TextBox 2"/>
          <p:cNvSpPr txBox="1"/>
          <p:nvPr/>
        </p:nvSpPr>
        <p:spPr>
          <a:xfrm>
            <a:off x="304800" y="786586"/>
            <a:ext cx="8839200" cy="2185214"/>
          </a:xfrm>
          <a:prstGeom prst="rect">
            <a:avLst/>
          </a:prstGeom>
          <a:noFill/>
          <a:ln w="25400">
            <a:noFill/>
          </a:ln>
        </p:spPr>
        <p:txBody>
          <a:bodyPr wrap="square" rtlCol="0">
            <a:spAutoFit/>
          </a:bodyPr>
          <a:lstStyle/>
          <a:p>
            <a:pPr>
              <a:buFont typeface="Arial" pitchFamily="34" charset="0"/>
              <a:buChar char="•"/>
            </a:pPr>
            <a:r>
              <a:rPr lang="en-AU" sz="2800" dirty="0" smtClean="0">
                <a:latin typeface="+mj-lt"/>
              </a:rPr>
              <a:t> As noted, the method </a:t>
            </a:r>
            <a:r>
              <a:rPr lang="en-AU" sz="2800" dirty="0" smtClean="0">
                <a:solidFill>
                  <a:srgbClr val="C00000"/>
                </a:solidFill>
                <a:latin typeface="+mj-lt"/>
              </a:rPr>
              <a:t>parallelizes</a:t>
            </a:r>
            <a:r>
              <a:rPr lang="en-AU" sz="2800" dirty="0" smtClean="0">
                <a:latin typeface="+mj-lt"/>
              </a:rPr>
              <a:t> very well. </a:t>
            </a:r>
          </a:p>
          <a:p>
            <a:pPr>
              <a:buFont typeface="Arial" pitchFamily="34" charset="0"/>
              <a:buChar char="•"/>
            </a:pPr>
            <a:r>
              <a:rPr lang="en-AU" sz="2800" dirty="0" smtClean="0">
                <a:solidFill>
                  <a:srgbClr val="FF0000"/>
                </a:solidFill>
                <a:latin typeface="+mj-lt"/>
              </a:rPr>
              <a:t> </a:t>
            </a:r>
            <a:r>
              <a:rPr lang="en-AU" sz="2800" dirty="0" smtClean="0">
                <a:solidFill>
                  <a:srgbClr val="C00000"/>
                </a:solidFill>
                <a:latin typeface="+mj-lt"/>
              </a:rPr>
              <a:t>Work out rates in convex case?</a:t>
            </a:r>
          </a:p>
          <a:p>
            <a:pPr>
              <a:buFont typeface="Arial" pitchFamily="34" charset="0"/>
              <a:buChar char="•"/>
            </a:pPr>
            <a:r>
              <a:rPr lang="en-AU" sz="2800" dirty="0" smtClean="0">
                <a:latin typeface="+mj-lt"/>
              </a:rPr>
              <a:t> </a:t>
            </a:r>
            <a:r>
              <a:rPr lang="en-AU" sz="2800" dirty="0" smtClean="0">
                <a:latin typeface="+mj-lt"/>
              </a:rPr>
              <a:t>Why does alternating projection (no reflection) work well </a:t>
            </a:r>
          </a:p>
          <a:p>
            <a:pPr lvl="1"/>
            <a:r>
              <a:rPr lang="en-AU" sz="2800" dirty="0" smtClean="0">
                <a:latin typeface="+mj-lt"/>
              </a:rPr>
              <a:t>for </a:t>
            </a:r>
            <a:r>
              <a:rPr lang="en-AU" sz="2800" b="1" dirty="0" smtClean="0">
                <a:solidFill>
                  <a:schemeClr val="tx2"/>
                </a:solidFill>
                <a:latin typeface="+mj-lt"/>
              </a:rPr>
              <a:t>optical aberration </a:t>
            </a:r>
            <a:r>
              <a:rPr lang="en-AU" sz="2800" dirty="0" smtClean="0">
                <a:latin typeface="+mj-lt"/>
              </a:rPr>
              <a:t>but not </a:t>
            </a:r>
            <a:r>
              <a:rPr lang="en-AU" sz="2800" b="1" dirty="0" smtClean="0">
                <a:solidFill>
                  <a:schemeClr val="tx2"/>
                </a:solidFill>
                <a:latin typeface="+mj-lt"/>
              </a:rPr>
              <a:t>phase reconstruction</a:t>
            </a:r>
            <a:r>
              <a:rPr lang="en-AU" sz="2800" dirty="0" smtClean="0">
                <a:latin typeface="+mj-lt"/>
              </a:rPr>
              <a:t>?</a:t>
            </a:r>
          </a:p>
          <a:p>
            <a:pPr>
              <a:buFont typeface="Arial" pitchFamily="34" charset="0"/>
              <a:buChar char="•"/>
            </a:pPr>
            <a:endParaRPr lang="en-AU" sz="2400" dirty="0" smtClean="0">
              <a:latin typeface="+mj-lt"/>
            </a:endParaRPr>
          </a:p>
        </p:txBody>
      </p:sp>
      <p:sp>
        <p:nvSpPr>
          <p:cNvPr id="4" name="TextBox 3"/>
          <p:cNvSpPr txBox="1"/>
          <p:nvPr/>
        </p:nvSpPr>
        <p:spPr>
          <a:xfrm>
            <a:off x="533400" y="2743200"/>
            <a:ext cx="8610600" cy="2123658"/>
          </a:xfrm>
          <a:prstGeom prst="rect">
            <a:avLst/>
          </a:prstGeom>
          <a:noFill/>
          <a:ln w="25400">
            <a:noFill/>
          </a:ln>
        </p:spPr>
        <p:txBody>
          <a:bodyPr wrap="square" rtlCol="0">
            <a:spAutoFit/>
          </a:bodyPr>
          <a:lstStyle/>
          <a:p>
            <a:pPr>
              <a:buFont typeface="Arial" pitchFamily="34" charset="0"/>
              <a:buChar char="•"/>
            </a:pPr>
            <a:r>
              <a:rPr lang="en-AU" sz="2800" dirty="0" smtClean="0">
                <a:latin typeface="+mj-lt"/>
              </a:rPr>
              <a:t> </a:t>
            </a:r>
            <a:r>
              <a:rPr lang="en-AU" sz="2800" dirty="0" smtClean="0">
                <a:latin typeface="+mj-lt"/>
              </a:rPr>
              <a:t>Show </a:t>
            </a:r>
            <a:r>
              <a:rPr lang="en-AU" sz="2800" dirty="0" smtClean="0">
                <a:latin typeface="+mj-lt"/>
              </a:rPr>
              <a:t>rigorously  </a:t>
            </a:r>
            <a:r>
              <a:rPr lang="en-AU" sz="2800" b="1" dirty="0" smtClean="0">
                <a:solidFill>
                  <a:schemeClr val="tx2"/>
                </a:solidFill>
                <a:latin typeface="+mj-lt"/>
              </a:rPr>
              <a:t>global </a:t>
            </a:r>
            <a:r>
              <a:rPr lang="en-AU" sz="2800" b="1" dirty="0" smtClean="0">
                <a:solidFill>
                  <a:schemeClr val="tx2"/>
                </a:solidFill>
                <a:latin typeface="+mj-lt"/>
              </a:rPr>
              <a:t>convergence</a:t>
            </a:r>
          </a:p>
          <a:p>
            <a:pPr lvl="1"/>
            <a:r>
              <a:rPr lang="en-AU" sz="2800" b="1" dirty="0" smtClean="0">
                <a:solidFill>
                  <a:schemeClr val="tx2"/>
                </a:solidFill>
                <a:latin typeface="+mj-lt"/>
              </a:rPr>
              <a:t> -</a:t>
            </a:r>
            <a:r>
              <a:rPr lang="en-AU" sz="2800" b="1" dirty="0" smtClean="0">
                <a:solidFill>
                  <a:schemeClr val="tx2"/>
                </a:solidFill>
                <a:latin typeface="+mj-lt"/>
              </a:rPr>
              <a:t> </a:t>
            </a:r>
            <a:r>
              <a:rPr lang="en-AU" sz="2800" dirty="0" smtClean="0">
                <a:latin typeface="+mj-lt"/>
              </a:rPr>
              <a:t>in the </a:t>
            </a:r>
            <a:r>
              <a:rPr lang="en-AU" sz="2800" dirty="0" smtClean="0">
                <a:latin typeface="+mj-lt"/>
              </a:rPr>
              <a:t>appropriate basins</a:t>
            </a:r>
            <a:r>
              <a:rPr lang="en-AU" sz="2800" dirty="0" smtClean="0">
                <a:latin typeface="+mj-lt"/>
              </a:rPr>
              <a:t>?</a:t>
            </a:r>
          </a:p>
          <a:p>
            <a:pPr>
              <a:buFont typeface="Arial" pitchFamily="34" charset="0"/>
              <a:buChar char="•"/>
            </a:pPr>
            <a:r>
              <a:rPr lang="en-AU" sz="2400" dirty="0" smtClean="0">
                <a:latin typeface="+mj-lt"/>
              </a:rPr>
              <a:t> Extend analysis to more general pairs of sets (</a:t>
            </a:r>
            <a:r>
              <a:rPr lang="en-AU" sz="2400" dirty="0" smtClean="0">
                <a:latin typeface="+mj-lt"/>
              </a:rPr>
              <a:t>and </a:t>
            </a:r>
            <a:r>
              <a:rPr lang="en-AU" sz="2400" b="1" dirty="0" smtClean="0">
                <a:solidFill>
                  <a:srgbClr val="C00000"/>
                </a:solidFill>
                <a:latin typeface="+mj-lt"/>
              </a:rPr>
              <a:t>CAT (0) </a:t>
            </a:r>
            <a:r>
              <a:rPr lang="en-AU" sz="2400" b="1" dirty="0" smtClean="0">
                <a:solidFill>
                  <a:schemeClr val="tx2"/>
                </a:solidFill>
                <a:latin typeface="+mj-lt"/>
              </a:rPr>
              <a:t>metrics</a:t>
            </a:r>
            <a:r>
              <a:rPr lang="en-AU" sz="2400" dirty="0" smtClean="0">
                <a:latin typeface="+mj-lt"/>
              </a:rPr>
              <a:t>)</a:t>
            </a:r>
          </a:p>
          <a:p>
            <a:pPr lvl="1"/>
            <a:r>
              <a:rPr lang="en-AU" sz="2400" b="1" dirty="0" smtClean="0">
                <a:solidFill>
                  <a:schemeClr val="tx2"/>
                </a:solidFill>
              </a:rPr>
              <a:t>-</a:t>
            </a:r>
            <a:r>
              <a:rPr lang="en-AU" sz="2400" dirty="0" smtClean="0">
                <a:latin typeface="+mj-lt"/>
              </a:rPr>
              <a:t> </a:t>
            </a:r>
            <a:r>
              <a:rPr lang="en-AU" sz="2400" dirty="0" smtClean="0">
                <a:latin typeface="+mj-lt"/>
              </a:rPr>
              <a:t>even the </a:t>
            </a:r>
            <a:r>
              <a:rPr lang="en-AU" sz="2400" dirty="0" smtClean="0">
                <a:solidFill>
                  <a:srgbClr val="C00000"/>
                </a:solidFill>
                <a:latin typeface="+mj-lt"/>
              </a:rPr>
              <a:t>half-line</a:t>
            </a:r>
            <a:r>
              <a:rPr lang="en-AU" sz="2400" dirty="0" smtClean="0">
                <a:latin typeface="+mj-lt"/>
              </a:rPr>
              <a:t> case is much more complex</a:t>
            </a:r>
          </a:p>
          <a:p>
            <a:pPr lvl="1"/>
            <a:r>
              <a:rPr lang="en-AU" sz="2400" b="1" dirty="0" smtClean="0">
                <a:solidFill>
                  <a:schemeClr val="tx2"/>
                </a:solidFill>
              </a:rPr>
              <a:t>- </a:t>
            </a:r>
            <a:r>
              <a:rPr lang="en-AU" sz="2400" dirty="0" smtClean="0">
                <a:latin typeface="+mj-lt"/>
              </a:rPr>
              <a:t>as </a:t>
            </a:r>
            <a:r>
              <a:rPr lang="en-AU" sz="2400" dirty="0" smtClean="0">
                <a:latin typeface="+mj-lt"/>
                <a:hlinkClick r:id="rId3"/>
              </a:rPr>
              <a:t>I may now demo</a:t>
            </a:r>
            <a:r>
              <a:rPr lang="en-AU" sz="2400" dirty="0" smtClean="0">
                <a:latin typeface="+mj-lt"/>
              </a:rPr>
              <a:t>.</a:t>
            </a:r>
          </a:p>
        </p:txBody>
      </p:sp>
      <p:pic>
        <p:nvPicPr>
          <p:cNvPr id="5" name="Picture 4" descr="complex.tif"/>
          <p:cNvPicPr>
            <a:picLocks noChangeAspect="1"/>
          </p:cNvPicPr>
          <p:nvPr/>
        </p:nvPicPr>
        <p:blipFill>
          <a:blip r:embed="rId4" cstate="print"/>
          <a:stretch>
            <a:fillRect/>
          </a:stretch>
        </p:blipFill>
        <p:spPr>
          <a:xfrm>
            <a:off x="5867400" y="4769876"/>
            <a:ext cx="2997403" cy="2088124"/>
          </a:xfrm>
          <a:prstGeom prst="rect">
            <a:avLst/>
          </a:prstGeom>
        </p:spPr>
      </p:pic>
      <p:pic>
        <p:nvPicPr>
          <p:cNvPr id="6" name="Picture 5" descr="four-thirds-9.jpeg"/>
          <p:cNvPicPr>
            <a:picLocks noChangeAspect="1"/>
          </p:cNvPicPr>
          <p:nvPr/>
        </p:nvPicPr>
        <p:blipFill>
          <a:blip r:embed="rId5" cstate="print"/>
          <a:stretch>
            <a:fillRect/>
          </a:stretch>
        </p:blipFill>
        <p:spPr>
          <a:xfrm>
            <a:off x="1295400" y="5257800"/>
            <a:ext cx="3200400" cy="1417489"/>
          </a:xfrm>
          <a:prstGeom prst="rect">
            <a:avLst/>
          </a:prstGeom>
          <a:ln w="25400">
            <a:solidFill>
              <a:schemeClr val="accent6"/>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3581400"/>
            <a:ext cx="8610600" cy="914400"/>
          </a:xfrm>
        </p:spPr>
        <p:txBody>
          <a:bodyPr>
            <a:noAutofit/>
          </a:bodyPr>
          <a:lstStyle/>
          <a:p>
            <a:pPr marL="36513" algn="ctr" eaLnBrk="1" hangingPunct="1">
              <a:spcBef>
                <a:spcPct val="50000"/>
              </a:spcBef>
              <a:defRPr/>
            </a:pPr>
            <a:r>
              <a:rPr lang="en-US" b="1" dirty="0" smtClean="0">
                <a:solidFill>
                  <a:srgbClr val="7F7E78"/>
                </a:solidFill>
              </a:rPr>
              <a:t>Jonathan Borwein FRSC FAA FAAS</a:t>
            </a:r>
            <a:r>
              <a:rPr lang="en-US" dirty="0" smtClean="0">
                <a:solidFill>
                  <a:srgbClr val="7F7E78"/>
                </a:solidFill>
              </a:rPr>
              <a:t> </a:t>
            </a:r>
            <a:r>
              <a:rPr lang="en-US" b="1" dirty="0" smtClean="0">
                <a:solidFill>
                  <a:schemeClr val="accent1"/>
                </a:solidFill>
                <a:hlinkClick r:id="rId3"/>
              </a:rPr>
              <a:t>www.carma.newcastle.edu.au/~jb616</a:t>
            </a:r>
            <a:endParaRPr lang="en-US" b="1" dirty="0" smtClean="0">
              <a:solidFill>
                <a:schemeClr val="accent1"/>
              </a:solidFill>
            </a:endParaRPr>
          </a:p>
          <a:p>
            <a:pPr marL="36513" algn="ctr" eaLnBrk="1" hangingPunct="1">
              <a:spcBef>
                <a:spcPct val="0"/>
              </a:spcBef>
              <a:defRPr/>
            </a:pPr>
            <a:r>
              <a:rPr lang="en-US" dirty="0" smtClean="0">
                <a:solidFill>
                  <a:srgbClr val="7F7E78"/>
                </a:solidFill>
              </a:rPr>
              <a:t>Laureate Professor</a:t>
            </a:r>
            <a:r>
              <a:rPr lang="en-US" dirty="0" smtClean="0">
                <a:solidFill>
                  <a:schemeClr val="accent2"/>
                </a:solidFill>
              </a:rPr>
              <a:t>         </a:t>
            </a:r>
            <a:r>
              <a:rPr lang="en-US" dirty="0" smtClean="0">
                <a:solidFill>
                  <a:schemeClr val="accent1"/>
                </a:solidFill>
              </a:rPr>
              <a:t>University of Newcastle, NSW</a:t>
            </a:r>
          </a:p>
          <a:p>
            <a:pPr marL="36513" algn="ctr" eaLnBrk="1" hangingPunct="1">
              <a:spcBef>
                <a:spcPct val="0"/>
              </a:spcBef>
              <a:defRPr/>
            </a:pPr>
            <a:r>
              <a:rPr lang="en-US" dirty="0" smtClean="0">
                <a:solidFill>
                  <a:schemeClr val="tx1"/>
                </a:solidFill>
              </a:rPr>
              <a:t> Director, Centre for </a:t>
            </a:r>
            <a:r>
              <a:rPr lang="en-US" b="1" dirty="0" smtClean="0">
                <a:solidFill>
                  <a:srgbClr val="C00000"/>
                </a:solidFill>
              </a:rPr>
              <a:t>Computer Assisted Research Mathematics and Applications </a:t>
            </a:r>
            <a:r>
              <a:rPr lang="en-US" b="1" dirty="0" smtClean="0">
                <a:solidFill>
                  <a:schemeClr val="accent2"/>
                </a:solidFill>
              </a:rPr>
              <a:t>CARMA</a:t>
            </a:r>
          </a:p>
        </p:txBody>
      </p:sp>
      <p:pic>
        <p:nvPicPr>
          <p:cNvPr id="16387" name="Picture 13" descr="head2"/>
          <p:cNvPicPr>
            <a:picLocks noChangeAspect="1" noChangeArrowheads="1"/>
          </p:cNvPicPr>
          <p:nvPr/>
        </p:nvPicPr>
        <p:blipFill>
          <a:blip r:embed="rId4" cstate="print"/>
          <a:srcRect/>
          <a:stretch>
            <a:fillRect/>
          </a:stretch>
        </p:blipFill>
        <p:spPr bwMode="auto">
          <a:xfrm>
            <a:off x="952500" y="4876800"/>
            <a:ext cx="7429500" cy="1143000"/>
          </a:xfrm>
          <a:prstGeom prst="rect">
            <a:avLst/>
          </a:prstGeom>
          <a:noFill/>
          <a:ln w="47625">
            <a:solidFill>
              <a:schemeClr val="accent1"/>
            </a:solidFill>
            <a:miter lim="800000"/>
            <a:headEnd/>
            <a:tailEnd/>
          </a:ln>
        </p:spPr>
      </p:pic>
      <p:pic>
        <p:nvPicPr>
          <p:cNvPr id="16388" name="Picture 17" descr="nlogo-sm"/>
          <p:cNvPicPr>
            <a:picLocks noChangeAspect="1" noChangeArrowheads="1"/>
          </p:cNvPicPr>
          <p:nvPr/>
        </p:nvPicPr>
        <p:blipFill>
          <a:blip r:embed="rId5" cstate="print"/>
          <a:srcRect/>
          <a:stretch>
            <a:fillRect/>
          </a:stretch>
        </p:blipFill>
        <p:spPr bwMode="auto">
          <a:xfrm>
            <a:off x="7524187" y="6289382"/>
            <a:ext cx="1619813" cy="568618"/>
          </a:xfrm>
          <a:prstGeom prst="rect">
            <a:avLst/>
          </a:prstGeom>
          <a:noFill/>
          <a:ln w="9525">
            <a:noFill/>
            <a:miter lim="800000"/>
            <a:headEnd/>
            <a:tailEnd/>
          </a:ln>
        </p:spPr>
      </p:pic>
      <p:sp>
        <p:nvSpPr>
          <p:cNvPr id="16389" name="TextBox 8"/>
          <p:cNvSpPr txBox="1">
            <a:spLocks noChangeArrowheads="1"/>
          </p:cNvSpPr>
          <p:nvPr/>
        </p:nvSpPr>
        <p:spPr bwMode="auto">
          <a:xfrm>
            <a:off x="381000" y="6248400"/>
            <a:ext cx="7086600" cy="523220"/>
          </a:xfrm>
          <a:prstGeom prst="rect">
            <a:avLst/>
          </a:prstGeom>
          <a:noFill/>
          <a:ln w="9525">
            <a:noFill/>
            <a:miter lim="800000"/>
            <a:headEnd/>
            <a:tailEnd/>
          </a:ln>
        </p:spPr>
        <p:txBody>
          <a:bodyPr wrap="square">
            <a:spAutoFit/>
          </a:bodyPr>
          <a:lstStyle/>
          <a:p>
            <a:r>
              <a:rPr lang="en-AU" sz="1400" dirty="0" smtClean="0">
                <a:solidFill>
                  <a:schemeClr val="bg1">
                    <a:lumMod val="50000"/>
                  </a:schemeClr>
                </a:solidFill>
                <a:latin typeface="Calibri" pitchFamily="34" charset="0"/>
              </a:rPr>
              <a:t>Revised 16-10-2011: joint work with B. Sims.</a:t>
            </a:r>
          </a:p>
          <a:p>
            <a:r>
              <a:rPr lang="en-AU" sz="1400" dirty="0" smtClean="0">
                <a:solidFill>
                  <a:schemeClr val="bg1">
                    <a:lumMod val="50000"/>
                  </a:schemeClr>
                </a:solidFill>
                <a:latin typeface="Calibri" pitchFamily="34" charset="0"/>
              </a:rPr>
              <a:t> Thanks also to </a:t>
            </a:r>
            <a:r>
              <a:rPr lang="en-AU" sz="1400" dirty="0" err="1" smtClean="0">
                <a:solidFill>
                  <a:schemeClr val="bg1">
                    <a:lumMod val="50000"/>
                  </a:schemeClr>
                </a:solidFill>
                <a:latin typeface="Calibri" pitchFamily="34" charset="0"/>
              </a:rPr>
              <a:t>Ulli</a:t>
            </a:r>
            <a:r>
              <a:rPr lang="en-AU" sz="1400" dirty="0" smtClean="0">
                <a:solidFill>
                  <a:schemeClr val="bg1">
                    <a:lumMod val="50000"/>
                  </a:schemeClr>
                </a:solidFill>
                <a:latin typeface="Calibri" pitchFamily="34" charset="0"/>
              </a:rPr>
              <a:t> Kortenkamp, Fran Aragon, Matt Skerritt and Chris Maitland</a:t>
            </a:r>
            <a:endParaRPr lang="en-AU" sz="1400" dirty="0">
              <a:solidFill>
                <a:schemeClr val="bg1">
                  <a:lumMod val="50000"/>
                </a:schemeClr>
              </a:solidFill>
              <a:latin typeface="Calibri" pitchFamily="34" charset="0"/>
            </a:endParaRPr>
          </a:p>
        </p:txBody>
      </p:sp>
      <p:sp>
        <p:nvSpPr>
          <p:cNvPr id="2" name="Title 1"/>
          <p:cNvSpPr>
            <a:spLocks noGrp="1"/>
          </p:cNvSpPr>
          <p:nvPr>
            <p:ph type="ctrTitle" idx="4294967295"/>
          </p:nvPr>
        </p:nvSpPr>
        <p:spPr>
          <a:xfrm>
            <a:off x="838200" y="457200"/>
            <a:ext cx="6629400" cy="2514600"/>
          </a:xfrm>
        </p:spPr>
        <p:txBody>
          <a:bodyPr>
            <a:normAutofit fontScale="90000"/>
          </a:bodyPr>
          <a:lstStyle/>
          <a:p>
            <a:r>
              <a:rPr lang="en-AU" sz="4000" b="1" dirty="0" smtClean="0">
                <a:effectLst>
                  <a:outerShdw blurRad="38100" dist="38100" dir="2700000" algn="tl">
                    <a:srgbClr val="FFFFFF"/>
                  </a:outerShdw>
                </a:effectLst>
              </a:rPr>
              <a:t/>
            </a:r>
            <a:br>
              <a:rPr lang="en-AU" sz="4000" b="1" dirty="0" smtClean="0">
                <a:effectLst>
                  <a:outerShdw blurRad="38100" dist="38100" dir="2700000" algn="tl">
                    <a:srgbClr val="FFFFFF"/>
                  </a:outerShdw>
                </a:effectLst>
              </a:rPr>
            </a:br>
            <a:r>
              <a:rPr lang="en-AU" sz="4000" b="1" dirty="0" smtClean="0">
                <a:effectLst>
                  <a:outerShdw blurRad="38100" dist="38100" dir="2700000" algn="tl">
                    <a:srgbClr val="FFFFFF"/>
                  </a:outerShdw>
                </a:effectLst>
              </a:rPr>
              <a:t>    </a:t>
            </a:r>
            <a:r>
              <a:rPr lang="en-AU" sz="2700" b="1" dirty="0" smtClean="0"/>
              <a:t>Midwest Optimization Meeting </a:t>
            </a:r>
            <a:br>
              <a:rPr lang="en-AU" sz="2700" b="1" dirty="0" smtClean="0"/>
            </a:br>
            <a:r>
              <a:rPr lang="en-AU" sz="2700" b="1" dirty="0" smtClean="0"/>
              <a:t>&amp; Workshop on </a:t>
            </a:r>
            <a:br>
              <a:rPr lang="en-AU" sz="2700" b="1" dirty="0" smtClean="0"/>
            </a:br>
            <a:r>
              <a:rPr lang="en-AU" sz="2700" b="1" smtClean="0"/>
              <a:t>     Large </a:t>
            </a:r>
            <a:r>
              <a:rPr lang="en-AU" sz="2700" b="1" dirty="0" smtClean="0"/>
              <a:t>Scale Optimization and Applications </a:t>
            </a:r>
            <a:r>
              <a:rPr lang="en-AU" sz="4000" b="1" dirty="0" smtClean="0"/>
              <a:t/>
            </a:r>
            <a:br>
              <a:rPr lang="en-AU" sz="4000" b="1" dirty="0" smtClean="0"/>
            </a:br>
            <a:r>
              <a:rPr lang="en-AU" sz="4000" b="1" dirty="0" smtClean="0">
                <a:effectLst>
                  <a:outerShdw blurRad="38100" dist="38100" dir="2700000" algn="tl">
                    <a:srgbClr val="FFFFFF"/>
                  </a:outerShdw>
                </a:effectLst>
              </a:rPr>
              <a:t>    </a:t>
            </a:r>
            <a:r>
              <a:rPr lang="en-AU" sz="2700" dirty="0" smtClean="0">
                <a:effectLst>
                  <a:outerShdw blurRad="38100" dist="38100" dir="2700000" algn="tl">
                    <a:srgbClr val="FFFFFF"/>
                  </a:outerShdw>
                </a:effectLst>
              </a:rPr>
              <a:t>October 14</a:t>
            </a:r>
            <a:r>
              <a:rPr lang="en-AU" sz="2700" baseline="30000" dirty="0" smtClean="0">
                <a:effectLst>
                  <a:outerShdw blurRad="38100" dist="38100" dir="2700000" algn="tl">
                    <a:srgbClr val="FFFFFF"/>
                  </a:outerShdw>
                </a:effectLst>
              </a:rPr>
              <a:t>th</a:t>
            </a:r>
            <a:r>
              <a:rPr lang="en-AU" sz="2700" dirty="0" smtClean="0">
                <a:effectLst>
                  <a:outerShdw blurRad="38100" dist="38100" dir="2700000" algn="tl">
                    <a:srgbClr val="FFFFFF"/>
                  </a:outerShdw>
                </a:effectLst>
              </a:rPr>
              <a:t> 2011</a:t>
            </a:r>
            <a:r>
              <a:rPr lang="en-AU" sz="4000" b="1" dirty="0" smtClean="0">
                <a:solidFill>
                  <a:srgbClr val="FF0000"/>
                </a:solidFill>
                <a:effectLst>
                  <a:outerShdw blurRad="38100" dist="38100" dir="2700000" algn="tl">
                    <a:srgbClr val="FFFFFF"/>
                  </a:outerShdw>
                </a:effectLst>
              </a:rPr>
              <a:t/>
            </a:r>
            <a:br>
              <a:rPr lang="en-AU" sz="4000" b="1" dirty="0" smtClean="0">
                <a:solidFill>
                  <a:srgbClr val="FF0000"/>
                </a:solidFill>
                <a:effectLst>
                  <a:outerShdw blurRad="38100" dist="38100" dir="2700000" algn="tl">
                    <a:srgbClr val="FFFFFF"/>
                  </a:outerShdw>
                </a:effectLst>
              </a:rPr>
            </a:br>
            <a:r>
              <a:rPr lang="en-AU" sz="4000" b="1" dirty="0" smtClean="0">
                <a:solidFill>
                  <a:srgbClr val="FF0000"/>
                </a:solidFill>
                <a:effectLst>
                  <a:outerShdw blurRad="38100" dist="38100" dir="2700000" algn="tl">
                    <a:srgbClr val="FFFFFF"/>
                  </a:outerShdw>
                </a:effectLst>
              </a:rPr>
              <a:t>        </a:t>
            </a:r>
            <a:r>
              <a:rPr lang="en-AU" sz="4000" b="1" dirty="0" smtClean="0">
                <a:solidFill>
                  <a:schemeClr val="accent2"/>
                </a:solidFill>
                <a:effectLst>
                  <a:outerShdw blurRad="38100" dist="38100" dir="2700000" algn="tl">
                    <a:srgbClr val="FFFFFF"/>
                  </a:outerShdw>
                </a:effectLst>
              </a:rPr>
              <a:t>D</a:t>
            </a:r>
            <a:r>
              <a:rPr lang="en-AU" sz="4000" b="1" dirty="0" smtClean="0">
                <a:solidFill>
                  <a:schemeClr val="accent2"/>
                </a:solidFill>
              </a:rPr>
              <a:t>ouglas-Ratchford iterations </a:t>
            </a:r>
            <a:br>
              <a:rPr lang="en-AU" sz="4000" b="1" dirty="0" smtClean="0">
                <a:solidFill>
                  <a:schemeClr val="accent2"/>
                </a:solidFill>
              </a:rPr>
            </a:br>
            <a:r>
              <a:rPr lang="en-AU" sz="4000" b="1" dirty="0" smtClean="0">
                <a:solidFill>
                  <a:schemeClr val="accent2"/>
                </a:solidFill>
              </a:rPr>
              <a:t>        in the absence of convexity</a:t>
            </a:r>
            <a:endParaRPr lang="en-AU" sz="3100" dirty="0" smtClean="0">
              <a:solidFill>
                <a:schemeClr val="accent2"/>
              </a:solidFill>
              <a:effectLst>
                <a:outerShdw blurRad="38100" dist="38100" dir="2700000" algn="tl">
                  <a:srgbClr val="FFFFFF"/>
                </a:outerShdw>
              </a:effectLst>
            </a:endParaRPr>
          </a:p>
        </p:txBody>
      </p:sp>
      <p:pic>
        <p:nvPicPr>
          <p:cNvPr id="9" name="Picture 8" descr="darw.4.jpg"/>
          <p:cNvPicPr>
            <a:picLocks noChangeAspect="1"/>
          </p:cNvPicPr>
          <p:nvPr/>
        </p:nvPicPr>
        <p:blipFill>
          <a:blip r:embed="rId6" cstate="print"/>
          <a:srcRect l="8135" t="2694" r="6447" b="337"/>
          <a:stretch>
            <a:fillRect/>
          </a:stretch>
        </p:blipFill>
        <p:spPr>
          <a:xfrm>
            <a:off x="7391400" y="685800"/>
            <a:ext cx="1600200" cy="2743200"/>
          </a:xfrm>
          <a:prstGeom prst="rect">
            <a:avLst/>
          </a:prstGeom>
          <a:ln w="28575">
            <a:solidFill>
              <a:schemeClr val="tx1"/>
            </a:solidFill>
          </a:ln>
        </p:spPr>
      </p:pic>
      <p:sp>
        <p:nvSpPr>
          <p:cNvPr id="10" name="TextBox 9"/>
          <p:cNvSpPr txBox="1"/>
          <p:nvPr/>
        </p:nvSpPr>
        <p:spPr>
          <a:xfrm>
            <a:off x="7315200" y="408801"/>
            <a:ext cx="1981200" cy="276999"/>
          </a:xfrm>
          <a:prstGeom prst="rect">
            <a:avLst/>
          </a:prstGeom>
          <a:noFill/>
          <a:ln w="25400">
            <a:noFill/>
          </a:ln>
        </p:spPr>
        <p:txBody>
          <a:bodyPr wrap="square" rtlCol="0">
            <a:spAutoFit/>
          </a:bodyPr>
          <a:lstStyle/>
          <a:p>
            <a:r>
              <a:rPr lang="en-AU" sz="1200" dirty="0" smtClean="0">
                <a:solidFill>
                  <a:schemeClr val="tx1">
                    <a:lumMod val="65000"/>
                    <a:lumOff val="35000"/>
                  </a:schemeClr>
                </a:solidFill>
              </a:rPr>
              <a:t>Charles Darwin’s notes</a:t>
            </a:r>
          </a:p>
        </p:txBody>
      </p:sp>
      <p:pic>
        <p:nvPicPr>
          <p:cNvPr id="11" name="Picture 10" descr="enigma.jpg"/>
          <p:cNvPicPr>
            <a:picLocks noChangeAspect="1"/>
          </p:cNvPicPr>
          <p:nvPr/>
        </p:nvPicPr>
        <p:blipFill>
          <a:blip r:embed="rId7" cstate="print"/>
          <a:stretch>
            <a:fillRect/>
          </a:stretch>
        </p:blipFill>
        <p:spPr>
          <a:xfrm>
            <a:off x="76200" y="990600"/>
            <a:ext cx="1466850" cy="1905000"/>
          </a:xfrm>
          <a:prstGeom prst="rect">
            <a:avLst/>
          </a:prstGeom>
          <a:ln w="22225">
            <a:solidFill>
              <a:schemeClr val="tx1"/>
            </a:solidFill>
          </a:ln>
        </p:spPr>
      </p:pic>
      <p:sp>
        <p:nvSpPr>
          <p:cNvPr id="12" name="TextBox 11"/>
          <p:cNvSpPr txBox="1"/>
          <p:nvPr/>
        </p:nvSpPr>
        <p:spPr>
          <a:xfrm>
            <a:off x="0" y="990600"/>
            <a:ext cx="1828800" cy="276999"/>
          </a:xfrm>
          <a:prstGeom prst="rect">
            <a:avLst/>
          </a:prstGeom>
          <a:noFill/>
          <a:ln w="25400">
            <a:noFill/>
          </a:ln>
        </p:spPr>
        <p:txBody>
          <a:bodyPr wrap="square" rtlCol="0">
            <a:spAutoFit/>
          </a:bodyPr>
          <a:lstStyle/>
          <a:p>
            <a:r>
              <a:rPr lang="en-AU" sz="1200" dirty="0" smtClean="0">
                <a:solidFill>
                  <a:schemeClr val="tx1">
                    <a:lumMod val="65000"/>
                    <a:lumOff val="35000"/>
                  </a:schemeClr>
                </a:solidFill>
              </a:rPr>
              <a:t>Alan Turing’s Enigma </a:t>
            </a:r>
          </a:p>
        </p:txBody>
      </p:sp>
      <p:pic>
        <p:nvPicPr>
          <p:cNvPr id="14" name="Picture 13" descr="carmalogo.png"/>
          <p:cNvPicPr>
            <a:picLocks noChangeAspect="1"/>
          </p:cNvPicPr>
          <p:nvPr/>
        </p:nvPicPr>
        <p:blipFill>
          <a:blip r:embed="rId8" cstate="print"/>
          <a:stretch>
            <a:fillRect/>
          </a:stretch>
        </p:blipFill>
        <p:spPr>
          <a:xfrm>
            <a:off x="3276600" y="26743"/>
            <a:ext cx="1888000" cy="582857"/>
          </a:xfrm>
          <a:prstGeom prst="rect">
            <a:avLst/>
          </a:prstGeom>
          <a:blipFill dpi="0" rotWithShape="1">
            <a:blip r:embed="rId9" cstate="print">
              <a:alphaModFix amt="0"/>
            </a:blip>
            <a:srcRect/>
            <a:tile tx="0" ty="0" sx="100000" sy="100000" flip="none" algn="tl"/>
          </a:blipFill>
          <a:ln w="25400">
            <a:solidFill>
              <a:schemeClr val="accent6"/>
            </a:solid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AU" sz="3200" b="1" dirty="0" smtClean="0">
                <a:solidFill>
                  <a:srgbClr val="7030A0"/>
                </a:solidFill>
                <a:effectLst>
                  <a:outerShdw blurRad="38100" dist="38100" dir="2700000" algn="tl">
                    <a:srgbClr val="000000">
                      <a:alpha val="43137"/>
                    </a:srgbClr>
                  </a:outerShdw>
                </a:effectLst>
              </a:rPr>
              <a:t>REFERENCES </a:t>
            </a:r>
            <a:endParaRPr lang="en-AU" sz="3200" b="1" dirty="0">
              <a:solidFill>
                <a:srgbClr val="7030A0"/>
              </a:solidFill>
              <a:effectLst>
                <a:outerShdw blurRad="38100" dist="38100" dir="2700000" algn="tl">
                  <a:srgbClr val="000000">
                    <a:alpha val="43137"/>
                  </a:srgbClr>
                </a:outerShdw>
              </a:effectLst>
            </a:endParaRPr>
          </a:p>
        </p:txBody>
      </p:sp>
      <p:sp>
        <p:nvSpPr>
          <p:cNvPr id="3" name="TextBox 2"/>
          <p:cNvSpPr txBox="1"/>
          <p:nvPr/>
        </p:nvSpPr>
        <p:spPr>
          <a:xfrm>
            <a:off x="914400" y="1828800"/>
            <a:ext cx="6019800" cy="461665"/>
          </a:xfrm>
          <a:prstGeom prst="rect">
            <a:avLst/>
          </a:prstGeom>
          <a:noFill/>
          <a:ln w="25400">
            <a:noFill/>
          </a:ln>
        </p:spPr>
        <p:txBody>
          <a:bodyPr wrap="square" rtlCol="0">
            <a:spAutoFit/>
          </a:bodyPr>
          <a:lstStyle/>
          <a:p>
            <a:pPr>
              <a:buFont typeface="Arial" pitchFamily="34" charset="0"/>
              <a:buChar char="•"/>
            </a:pPr>
            <a:endParaRPr lang="en-AU" sz="2400" dirty="0" smtClean="0">
              <a:latin typeface="+mj-lt"/>
            </a:endParaRPr>
          </a:p>
        </p:txBody>
      </p:sp>
      <p:sp>
        <p:nvSpPr>
          <p:cNvPr id="4" name="TextBox 3"/>
          <p:cNvSpPr txBox="1"/>
          <p:nvPr/>
        </p:nvSpPr>
        <p:spPr>
          <a:xfrm>
            <a:off x="152400" y="457200"/>
            <a:ext cx="8915400" cy="6370975"/>
          </a:xfrm>
          <a:prstGeom prst="rect">
            <a:avLst/>
          </a:prstGeom>
          <a:noFill/>
          <a:ln w="25400">
            <a:noFill/>
          </a:ln>
        </p:spPr>
        <p:txBody>
          <a:bodyPr wrap="square" rtlCol="0">
            <a:spAutoFit/>
          </a:bodyPr>
          <a:lstStyle/>
          <a:p>
            <a:r>
              <a:rPr lang="en-AU" sz="2400" dirty="0" smtClean="0">
                <a:latin typeface="+mn-lt"/>
              </a:rPr>
              <a:t>[1]  Jonathan M. Borwein and Brailey Sims, “</a:t>
            </a:r>
            <a:r>
              <a:rPr lang="en-AU" sz="2400" b="1" dirty="0" smtClean="0">
                <a:solidFill>
                  <a:schemeClr val="accent2"/>
                </a:solidFill>
                <a:latin typeface="+mn-lt"/>
              </a:rPr>
              <a:t>The Douglas-Rachford algorithm in the absence of convexity</a:t>
            </a:r>
            <a:r>
              <a:rPr lang="en-AU" sz="2400" dirty="0" smtClean="0">
                <a:latin typeface="+mn-lt"/>
              </a:rPr>
              <a:t>.” Chapter 6, pp. 93</a:t>
            </a:r>
            <a:r>
              <a:rPr lang="en-AU" sz="2400" dirty="0" smtClean="0"/>
              <a:t>–</a:t>
            </a:r>
            <a:r>
              <a:rPr lang="en-AU" sz="2400" dirty="0" smtClean="0">
                <a:latin typeface="+mn-lt"/>
              </a:rPr>
              <a:t>109 in </a:t>
            </a:r>
            <a:r>
              <a:rPr lang="en-AU" sz="2400" i="1" dirty="0" smtClean="0">
                <a:latin typeface="+mn-lt"/>
              </a:rPr>
              <a:t>Fixed-Point Algorithms for Inverse Problems in Science and Engineering </a:t>
            </a:r>
            <a:r>
              <a:rPr lang="en-AU" sz="2400" dirty="0" smtClean="0">
                <a:latin typeface="+mn-lt"/>
              </a:rPr>
              <a:t>in  </a:t>
            </a:r>
            <a:r>
              <a:rPr lang="en-AU" sz="2400" i="1" dirty="0" smtClean="0">
                <a:latin typeface="+mn-lt"/>
              </a:rPr>
              <a:t>Springer Optimization and Its Applications</a:t>
            </a:r>
            <a:r>
              <a:rPr lang="en-AU" sz="2400" dirty="0" smtClean="0">
                <a:latin typeface="+mn-lt"/>
              </a:rPr>
              <a:t>, vol. </a:t>
            </a:r>
            <a:r>
              <a:rPr lang="en-AU" sz="2400" b="1" dirty="0" smtClean="0">
                <a:latin typeface="+mn-lt"/>
              </a:rPr>
              <a:t>49</a:t>
            </a:r>
            <a:r>
              <a:rPr lang="en-AU" sz="2400" dirty="0" smtClean="0">
                <a:latin typeface="+mn-lt"/>
              </a:rPr>
              <a:t>, 2011.</a:t>
            </a:r>
          </a:p>
          <a:p>
            <a:endParaRPr lang="en-AU" sz="2400" dirty="0" smtClean="0">
              <a:latin typeface="+mn-lt"/>
            </a:endParaRPr>
          </a:p>
          <a:p>
            <a:r>
              <a:rPr lang="en-AU" sz="2400" dirty="0" smtClean="0">
                <a:latin typeface="+mn-lt"/>
              </a:rPr>
              <a:t>	</a:t>
            </a:r>
            <a:r>
              <a:rPr lang="en-AU" sz="2400" dirty="0" smtClean="0">
                <a:latin typeface="+mn-lt"/>
                <a:hlinkClick r:id="rId3"/>
              </a:rPr>
              <a:t>http://www.carma.newcastle.edu.au/~jb616/dr.pdf</a:t>
            </a:r>
            <a:endParaRPr lang="en-AU" sz="2400" dirty="0" smtClean="0">
              <a:latin typeface="+mn-lt"/>
            </a:endParaRPr>
          </a:p>
          <a:p>
            <a:r>
              <a:rPr lang="en-AU" sz="2400" dirty="0" smtClean="0">
                <a:latin typeface="+mn-lt"/>
              </a:rPr>
              <a:t>[2] J. M. Borwein and J. Vanderwerff, </a:t>
            </a:r>
            <a:r>
              <a:rPr lang="en-AU" sz="2400" i="1" dirty="0" smtClean="0">
                <a:latin typeface="+mn-lt"/>
              </a:rPr>
              <a:t>Convex Functions: Constructions, Characterizations and Counterexamples</a:t>
            </a:r>
            <a:r>
              <a:rPr lang="en-AU" sz="2400" dirty="0" smtClean="0">
                <a:latin typeface="+mn-lt"/>
              </a:rPr>
              <a:t>. Encyclopedia of Mathematics and Applications,</a:t>
            </a:r>
            <a:r>
              <a:rPr lang="en-AU" sz="2400" b="1" dirty="0" smtClean="0">
                <a:latin typeface="+mn-lt"/>
              </a:rPr>
              <a:t> 109 </a:t>
            </a:r>
            <a:r>
              <a:rPr lang="en-AU" sz="2400" dirty="0" smtClean="0">
                <a:latin typeface="+mn-lt"/>
              </a:rPr>
              <a:t>Cambridge Univ Press, 2010.</a:t>
            </a:r>
          </a:p>
          <a:p>
            <a:endParaRPr lang="en-AU" sz="2400" dirty="0" smtClean="0">
              <a:latin typeface="+mn-lt"/>
            </a:endParaRPr>
          </a:p>
          <a:p>
            <a:pPr lvl="2"/>
            <a:r>
              <a:rPr lang="en-AU" sz="2400" dirty="0" smtClean="0">
                <a:latin typeface="+mn-lt"/>
                <a:hlinkClick r:id="rId4"/>
              </a:rPr>
              <a:t>http://projects.cs.dal.ca/ddrive/ConvexFunctions/</a:t>
            </a:r>
            <a:endParaRPr lang="en-AU" sz="2400" dirty="0" smtClean="0">
              <a:latin typeface="+mn-lt"/>
            </a:endParaRPr>
          </a:p>
          <a:p>
            <a:r>
              <a:rPr lang="en-AU" sz="2400" dirty="0" smtClean="0">
                <a:latin typeface="+mn-lt"/>
              </a:rPr>
              <a:t>[3] V. </a:t>
            </a:r>
            <a:r>
              <a:rPr lang="en-AU" sz="2400" dirty="0" err="1" smtClean="0">
                <a:latin typeface="+mn-lt"/>
              </a:rPr>
              <a:t>Elser</a:t>
            </a:r>
            <a:r>
              <a:rPr lang="en-AU" sz="2400" dirty="0" smtClean="0">
                <a:latin typeface="+mn-lt"/>
              </a:rPr>
              <a:t>, I. </a:t>
            </a:r>
            <a:r>
              <a:rPr lang="en-AU" sz="2400" dirty="0" err="1" smtClean="0">
                <a:latin typeface="+mn-lt"/>
              </a:rPr>
              <a:t>Rankenburg</a:t>
            </a:r>
            <a:r>
              <a:rPr lang="en-AU" sz="2400" dirty="0" smtClean="0">
                <a:latin typeface="+mn-lt"/>
              </a:rPr>
              <a:t>, and P. </a:t>
            </a:r>
            <a:r>
              <a:rPr lang="en-AU" sz="2400" dirty="0" err="1" smtClean="0">
                <a:latin typeface="+mn-lt"/>
              </a:rPr>
              <a:t>Thibault</a:t>
            </a:r>
            <a:r>
              <a:rPr lang="en-AU" sz="2400" dirty="0" smtClean="0">
                <a:latin typeface="+mn-lt"/>
              </a:rPr>
              <a:t>, “</a:t>
            </a:r>
            <a:r>
              <a:rPr lang="en-AU" sz="2400" b="1" dirty="0" smtClean="0">
                <a:solidFill>
                  <a:schemeClr val="accent2"/>
                </a:solidFill>
                <a:latin typeface="+mn-lt"/>
              </a:rPr>
              <a:t>Searching with iterated maps</a:t>
            </a:r>
            <a:r>
              <a:rPr lang="en-AU" sz="2400" dirty="0" smtClean="0">
                <a:latin typeface="+mn-lt"/>
              </a:rPr>
              <a:t>,” </a:t>
            </a:r>
            <a:r>
              <a:rPr lang="en-AU" sz="2400" i="1" dirty="0" smtClean="0">
                <a:latin typeface="+mn-lt"/>
              </a:rPr>
              <a:t>Proc. National Academy of Sciences</a:t>
            </a:r>
            <a:r>
              <a:rPr lang="en-AU" sz="2400" dirty="0" smtClean="0">
                <a:latin typeface="+mn-lt"/>
              </a:rPr>
              <a:t>, </a:t>
            </a:r>
            <a:r>
              <a:rPr lang="en-AU" sz="2400" b="1" dirty="0" smtClean="0">
                <a:latin typeface="+mn-lt"/>
              </a:rPr>
              <a:t>104</a:t>
            </a:r>
            <a:r>
              <a:rPr lang="en-AU" sz="2400" dirty="0" smtClean="0">
                <a:latin typeface="+mn-lt"/>
              </a:rPr>
              <a:t> (2007),  418–423.</a:t>
            </a:r>
          </a:p>
          <a:p>
            <a:endParaRPr lang="en-AU" sz="2400" dirty="0" smtClean="0">
              <a:latin typeface="+mn-lt"/>
            </a:endParaRPr>
          </a:p>
          <a:p>
            <a:r>
              <a:rPr lang="en-AU" sz="2400" dirty="0" smtClean="0">
                <a:latin typeface="+mn-lt"/>
              </a:rPr>
              <a:t>[4] J.M. Borwein and R.L. Luke, ``Duality and Convex</a:t>
            </a:r>
          </a:p>
          <a:p>
            <a:r>
              <a:rPr lang="en-AU" sz="2400" dirty="0" smtClean="0">
                <a:latin typeface="+mn-lt"/>
              </a:rPr>
              <a:t>Programming," pp. 229</a:t>
            </a:r>
            <a:r>
              <a:rPr lang="en-AU" sz="2400" dirty="0" smtClean="0"/>
              <a:t>–</a:t>
            </a:r>
            <a:r>
              <a:rPr lang="en-AU" sz="2400" dirty="0" smtClean="0">
                <a:latin typeface="+mn-lt"/>
              </a:rPr>
              <a:t>270 in </a:t>
            </a:r>
            <a:r>
              <a:rPr lang="en-AU" sz="2400" i="1" dirty="0" smtClean="0">
                <a:latin typeface="+mn-lt"/>
              </a:rPr>
              <a:t>Handbook of Mathematical Methods</a:t>
            </a:r>
          </a:p>
          <a:p>
            <a:r>
              <a:rPr lang="en-AU" sz="2400" i="1" dirty="0" smtClean="0">
                <a:latin typeface="+mn-lt"/>
              </a:rPr>
              <a:t>in Imaging,</a:t>
            </a:r>
            <a:r>
              <a:rPr lang="en-AU" sz="2400" dirty="0" smtClean="0">
                <a:latin typeface="+mn-lt"/>
              </a:rPr>
              <a:t> O. </a:t>
            </a:r>
            <a:r>
              <a:rPr lang="en-AU" sz="2400" dirty="0" err="1" smtClean="0">
                <a:latin typeface="+mn-lt"/>
              </a:rPr>
              <a:t>Scherzer</a:t>
            </a:r>
            <a:r>
              <a:rPr lang="en-AU" sz="2400" dirty="0" smtClean="0">
                <a:latin typeface="+mn-lt"/>
              </a:rPr>
              <a:t> (Editor-in-Chief), Springer-</a:t>
            </a:r>
            <a:r>
              <a:rPr lang="en-AU" sz="2400" dirty="0" err="1" smtClean="0">
                <a:latin typeface="+mn-lt"/>
              </a:rPr>
              <a:t>Verlag</a:t>
            </a:r>
            <a:r>
              <a:rPr lang="en-AU" sz="2400" dirty="0" smtClean="0">
                <a:latin typeface="+mn-lt"/>
              </a:rPr>
              <a:t>. E-pub. 2010.</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AU" sz="3600" b="1" dirty="0" smtClean="0">
                <a:solidFill>
                  <a:schemeClr val="tx2"/>
                </a:solidFill>
                <a:effectLst>
                  <a:outerShdw blurRad="38100" dist="38100" dir="2700000" algn="tl">
                    <a:srgbClr val="000000">
                      <a:alpha val="43137"/>
                    </a:srgbClr>
                  </a:outerShdw>
                </a:effectLst>
              </a:rPr>
              <a:t>THE REST IS SOFTWARE</a:t>
            </a:r>
            <a:endParaRPr lang="en-AU" sz="3600" b="1" dirty="0">
              <a:solidFill>
                <a:schemeClr val="tx2"/>
              </a:solidFill>
              <a:effectLst>
                <a:outerShdw blurRad="38100" dist="38100" dir="2700000" algn="tl">
                  <a:srgbClr val="000000">
                    <a:alpha val="43137"/>
                  </a:srgbClr>
                </a:outerShdw>
              </a:effectLst>
            </a:endParaRPr>
          </a:p>
        </p:txBody>
      </p:sp>
      <p:pic>
        <p:nvPicPr>
          <p:cNvPr id="3" name="Picture 2" descr="surgery.png"/>
          <p:cNvPicPr>
            <a:picLocks noChangeAspect="1"/>
          </p:cNvPicPr>
          <p:nvPr/>
        </p:nvPicPr>
        <p:blipFill>
          <a:blip r:embed="rId3" cstate="print"/>
          <a:stretch>
            <a:fillRect/>
          </a:stretch>
        </p:blipFill>
        <p:spPr>
          <a:xfrm>
            <a:off x="381000" y="3581400"/>
            <a:ext cx="8577752" cy="2213987"/>
          </a:xfrm>
          <a:prstGeom prst="rect">
            <a:avLst/>
          </a:prstGeom>
        </p:spPr>
      </p:pic>
      <p:sp>
        <p:nvSpPr>
          <p:cNvPr id="4" name="TextBox 3"/>
          <p:cNvSpPr txBox="1"/>
          <p:nvPr/>
        </p:nvSpPr>
        <p:spPr>
          <a:xfrm>
            <a:off x="533400" y="1143000"/>
            <a:ext cx="8077200" cy="2246769"/>
          </a:xfrm>
          <a:prstGeom prst="rect">
            <a:avLst/>
          </a:prstGeom>
          <a:noFill/>
          <a:ln w="25400">
            <a:noFill/>
          </a:ln>
        </p:spPr>
        <p:txBody>
          <a:bodyPr wrap="square" rtlCol="0">
            <a:spAutoFit/>
          </a:bodyPr>
          <a:lstStyle/>
          <a:p>
            <a:r>
              <a:rPr lang="en-AU" sz="2800" i="1" dirty="0" smtClean="0">
                <a:latin typeface="+mn-lt"/>
              </a:rPr>
              <a:t>“It was my luck (perhaps my bad luck) to be the world chess champion during the critical years in which computers challenged, then surpassed, human chess players. Before 1994 and after 2004 these duels held little interest.”  - </a:t>
            </a:r>
            <a:r>
              <a:rPr lang="en-AU" sz="2800" dirty="0" smtClean="0">
                <a:latin typeface="+mn-lt"/>
              </a:rPr>
              <a:t>Garry Kasparov, 2010</a:t>
            </a:r>
          </a:p>
        </p:txBody>
      </p:sp>
      <p:sp>
        <p:nvSpPr>
          <p:cNvPr id="5" name="TextBox 4"/>
          <p:cNvSpPr txBox="1"/>
          <p:nvPr/>
        </p:nvSpPr>
        <p:spPr>
          <a:xfrm>
            <a:off x="152400" y="6027003"/>
            <a:ext cx="9296400" cy="461665"/>
          </a:xfrm>
          <a:prstGeom prst="rect">
            <a:avLst/>
          </a:prstGeom>
          <a:noFill/>
          <a:ln w="25400">
            <a:noFill/>
          </a:ln>
        </p:spPr>
        <p:txBody>
          <a:bodyPr wrap="square" rtlCol="0">
            <a:spAutoFit/>
          </a:bodyPr>
          <a:lstStyle/>
          <a:p>
            <a:pPr>
              <a:buFont typeface="Arial" pitchFamily="34" charset="0"/>
              <a:buChar char="•"/>
            </a:pPr>
            <a:r>
              <a:rPr lang="en-AU" sz="2400" dirty="0" smtClean="0">
                <a:latin typeface="+mj-lt"/>
              </a:rPr>
              <a:t>  Likewise much of current Optimization Theory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AU" b="1" dirty="0" smtClean="0">
                <a:solidFill>
                  <a:schemeClr val="tx2"/>
                </a:solidFill>
                <a:effectLst>
                  <a:outerShdw blurRad="38100" dist="38100" dir="2700000" algn="tl">
                    <a:srgbClr val="000000">
                      <a:alpha val="43137"/>
                    </a:srgbClr>
                  </a:outerShdw>
                </a:effectLst>
              </a:rPr>
              <a:t>ABSTRACT</a:t>
            </a:r>
            <a:endParaRPr lang="en-AU" b="1"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609600"/>
            <a:ext cx="8839200" cy="4525963"/>
          </a:xfrm>
        </p:spPr>
        <p:txBody>
          <a:bodyPr/>
          <a:lstStyle/>
          <a:p>
            <a:r>
              <a:rPr lang="en-AU" sz="2800" dirty="0" smtClean="0"/>
              <a:t>The </a:t>
            </a:r>
            <a:r>
              <a:rPr lang="en-AU" sz="2800" b="1" dirty="0" smtClean="0">
                <a:solidFill>
                  <a:schemeClr val="accent2"/>
                </a:solidFill>
              </a:rPr>
              <a:t>Douglas-Rachford iteration </a:t>
            </a:r>
            <a:r>
              <a:rPr lang="en-AU" sz="2800" dirty="0" smtClean="0"/>
              <a:t>scheme, introduced half a century ago in connection with nonlinear heat flow problems, aims to find a point common to two or more closed constraint sets.</a:t>
            </a:r>
          </a:p>
          <a:p>
            <a:pPr lvl="1"/>
            <a:r>
              <a:rPr lang="en-AU" sz="2000" b="1" dirty="0" smtClean="0">
                <a:solidFill>
                  <a:schemeClr val="tx2"/>
                </a:solidFill>
              </a:rPr>
              <a:t>Convergence is ensured when the sets are convex </a:t>
            </a:r>
            <a:r>
              <a:rPr lang="en-AU" sz="2000" dirty="0" smtClean="0"/>
              <a:t>subsets of a Hilbert space, however, despite the absence of satisfactory theoretical justification, the scheme has been routinely used to successfully solve a diversity of practical optimization  or feasibility problems in which one or more of the constraints involved is non-convex</a:t>
            </a:r>
            <a:r>
              <a:rPr lang="en-AU" sz="2400" dirty="0" smtClean="0"/>
              <a:t>.</a:t>
            </a:r>
          </a:p>
          <a:p>
            <a:r>
              <a:rPr lang="en-AU" sz="2800" dirty="0" smtClean="0"/>
              <a:t> As a first step toward addressing this deficiency, </a:t>
            </a:r>
            <a:r>
              <a:rPr lang="en-AU" sz="2800" b="1" dirty="0" smtClean="0"/>
              <a:t>we provide convergence results for a proto-typical non-convex (phase-recovery) scenario</a:t>
            </a:r>
            <a:r>
              <a:rPr lang="en-AU" sz="2800" dirty="0" smtClean="0"/>
              <a:t>:  Finding a point in the intersection of the Euclidean sphere and an affine subspace.</a:t>
            </a:r>
          </a:p>
          <a:p>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AU" b="1" dirty="0" smtClean="0">
                <a:solidFill>
                  <a:schemeClr val="tx2"/>
                </a:solidFill>
                <a:effectLst>
                  <a:outerShdw blurRad="38100" dist="38100" dir="2700000" algn="tl">
                    <a:srgbClr val="000000">
                      <a:alpha val="43137"/>
                    </a:srgbClr>
                  </a:outerShdw>
                </a:effectLst>
              </a:rPr>
              <a:t>AN INTERACTIVE PRESENTATION</a:t>
            </a:r>
            <a:endParaRPr lang="en-AU" dirty="0"/>
          </a:p>
        </p:txBody>
      </p:sp>
      <p:sp>
        <p:nvSpPr>
          <p:cNvPr id="3" name="Content Placeholder 2"/>
          <p:cNvSpPr>
            <a:spLocks noGrp="1"/>
          </p:cNvSpPr>
          <p:nvPr>
            <p:ph idx="1"/>
          </p:nvPr>
        </p:nvSpPr>
        <p:spPr>
          <a:xfrm>
            <a:off x="0" y="1219200"/>
            <a:ext cx="9144000" cy="4525963"/>
          </a:xfrm>
        </p:spPr>
        <p:txBody>
          <a:bodyPr/>
          <a:lstStyle/>
          <a:p>
            <a:r>
              <a:rPr lang="en-AU" dirty="0" smtClean="0"/>
              <a:t>Much of my lecture will be interactive using the interactive geometry package </a:t>
            </a:r>
            <a:r>
              <a:rPr lang="en-AU" i="1" dirty="0" smtClean="0">
                <a:hlinkClick r:id="rId2"/>
              </a:rPr>
              <a:t>Cinderella</a:t>
            </a:r>
            <a:r>
              <a:rPr lang="en-AU" dirty="0" smtClean="0"/>
              <a:t> and the html applets</a:t>
            </a:r>
          </a:p>
          <a:p>
            <a:pPr lvl="1"/>
            <a:r>
              <a:rPr lang="en-AU" u="sng" dirty="0" smtClean="0">
                <a:hlinkClick r:id="rId3"/>
              </a:rPr>
              <a:t>www.carma.newcastle.edu.au/~jb616/reflection.html</a:t>
            </a:r>
            <a:endParaRPr lang="en-AU" dirty="0" smtClean="0"/>
          </a:p>
          <a:p>
            <a:pPr lvl="1"/>
            <a:r>
              <a:rPr lang="en-AU" u="sng" dirty="0" smtClean="0">
                <a:hlinkClick r:id="rId4"/>
              </a:rPr>
              <a:t>www.carma.newcastle.edu.au/~jb616/expansion.html</a:t>
            </a:r>
            <a:endParaRPr lang="en-AU" dirty="0" smtClean="0"/>
          </a:p>
          <a:p>
            <a:pPr lvl="1"/>
            <a:r>
              <a:rPr lang="en-AU" u="sng" dirty="0" smtClean="0">
                <a:hlinkClick r:id="rId5"/>
              </a:rPr>
              <a:t>www.carma.newcastle.edu.au/~jb616/lm-june.html</a:t>
            </a:r>
            <a:endParaRPr lang="en-AU" dirty="0"/>
          </a:p>
        </p:txBody>
      </p:sp>
      <p:pic>
        <p:nvPicPr>
          <p:cNvPr id="4" name="Content Placeholder 3" descr="cindy-cover.jpg">
            <a:hlinkClick r:id="rId2"/>
          </p:cNvPr>
          <p:cNvPicPr>
            <a:picLocks noChangeAspect="1"/>
          </p:cNvPicPr>
          <p:nvPr/>
        </p:nvPicPr>
        <p:blipFill>
          <a:blip r:embed="rId6" cstate="print"/>
          <a:srcRect/>
          <a:stretch>
            <a:fillRect/>
          </a:stretch>
        </p:blipFill>
        <p:spPr bwMode="auto">
          <a:xfrm>
            <a:off x="3200400" y="4430268"/>
            <a:ext cx="1828800" cy="2221992"/>
          </a:xfrm>
          <a:prstGeom prst="rect">
            <a:avLst/>
          </a:prstGeom>
          <a:noFill/>
          <a:ln w="25400">
            <a:solidFill>
              <a:schemeClr val="accent1"/>
            </a:soli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idx="4294967295"/>
          </p:nvPr>
        </p:nvSpPr>
        <p:spPr>
          <a:xfrm>
            <a:off x="762000" y="-76200"/>
            <a:ext cx="8686800" cy="762000"/>
          </a:xfrm>
        </p:spPr>
        <p:txBody>
          <a:bodyPr/>
          <a:lstStyle/>
          <a:p>
            <a:r>
              <a:rPr lang="en-AU" sz="3600" b="1" dirty="0" smtClean="0">
                <a:solidFill>
                  <a:srgbClr val="500093"/>
                </a:solidFill>
                <a:effectLst>
                  <a:outerShdw blurRad="38100" dist="38100" dir="2700000" algn="tl">
                    <a:srgbClr val="000000">
                      <a:alpha val="43137"/>
                    </a:srgbClr>
                  </a:outerShdw>
                </a:effectLst>
              </a:rPr>
              <a:t>PHASE RECONSTRUCTION</a:t>
            </a:r>
            <a:endParaRPr lang="en-AU" sz="3600" b="1" dirty="0">
              <a:solidFill>
                <a:srgbClr val="500093"/>
              </a:solidFill>
              <a:effectLst>
                <a:outerShdw blurRad="38100" dist="38100" dir="2700000" algn="tl">
                  <a:srgbClr val="000000">
                    <a:alpha val="43137"/>
                  </a:srgbClr>
                </a:outerShdw>
              </a:effectLst>
            </a:endParaRPr>
          </a:p>
        </p:txBody>
      </p:sp>
      <p:sp>
        <p:nvSpPr>
          <p:cNvPr id="760835" name="Line 4"/>
          <p:cNvSpPr>
            <a:spLocks noChangeShapeType="1"/>
          </p:cNvSpPr>
          <p:nvPr/>
        </p:nvSpPr>
        <p:spPr bwMode="auto">
          <a:xfrm>
            <a:off x="3810000" y="2362200"/>
            <a:ext cx="2057400" cy="1600200"/>
          </a:xfrm>
          <a:prstGeom prst="line">
            <a:avLst/>
          </a:prstGeom>
          <a:noFill/>
          <a:ln w="9525">
            <a:solidFill>
              <a:srgbClr val="FF0000"/>
            </a:solidFill>
            <a:round/>
            <a:headEnd type="oval" w="med" len="med"/>
            <a:tailEnd type="triangle" w="lg" len="lg"/>
          </a:ln>
        </p:spPr>
        <p:txBody>
          <a:bodyPr/>
          <a:lstStyle/>
          <a:p>
            <a:endParaRPr lang="en-AU"/>
          </a:p>
        </p:txBody>
      </p:sp>
      <p:sp>
        <p:nvSpPr>
          <p:cNvPr id="760836" name="Text Box 5"/>
          <p:cNvSpPr txBox="1">
            <a:spLocks noChangeArrowheads="1"/>
          </p:cNvSpPr>
          <p:nvPr/>
        </p:nvSpPr>
        <p:spPr bwMode="auto">
          <a:xfrm>
            <a:off x="3200400" y="2438400"/>
            <a:ext cx="533400" cy="366713"/>
          </a:xfrm>
          <a:prstGeom prst="rect">
            <a:avLst/>
          </a:prstGeom>
          <a:noFill/>
          <a:ln w="9525">
            <a:noFill/>
            <a:miter lim="800000"/>
            <a:headEnd/>
            <a:tailEnd/>
          </a:ln>
        </p:spPr>
        <p:txBody>
          <a:bodyPr>
            <a:spAutoFit/>
          </a:bodyPr>
          <a:lstStyle/>
          <a:p>
            <a:pPr>
              <a:spcBef>
                <a:spcPct val="50000"/>
              </a:spcBef>
              <a:buClrTx/>
              <a:buFontTx/>
              <a:buNone/>
            </a:pPr>
            <a:r>
              <a:rPr lang="en-AU" sz="1800"/>
              <a:t>x</a:t>
            </a:r>
          </a:p>
        </p:txBody>
      </p:sp>
      <p:sp>
        <p:nvSpPr>
          <p:cNvPr id="760837" name="Text Box 6"/>
          <p:cNvSpPr txBox="1">
            <a:spLocks noChangeArrowheads="1"/>
          </p:cNvSpPr>
          <p:nvPr/>
        </p:nvSpPr>
        <p:spPr bwMode="auto">
          <a:xfrm>
            <a:off x="5029200" y="2895600"/>
            <a:ext cx="1219200" cy="366713"/>
          </a:xfrm>
          <a:prstGeom prst="rect">
            <a:avLst/>
          </a:prstGeom>
          <a:noFill/>
          <a:ln w="9525">
            <a:noFill/>
            <a:miter lim="800000"/>
            <a:headEnd/>
            <a:tailEnd/>
          </a:ln>
        </p:spPr>
        <p:txBody>
          <a:bodyPr>
            <a:spAutoFit/>
          </a:bodyPr>
          <a:lstStyle/>
          <a:p>
            <a:pPr>
              <a:spcBef>
                <a:spcPct val="50000"/>
              </a:spcBef>
              <a:buClrTx/>
              <a:buFontTx/>
              <a:buNone/>
            </a:pPr>
            <a:r>
              <a:rPr lang="en-AU" sz="1800"/>
              <a:t>P</a:t>
            </a:r>
            <a:r>
              <a:rPr lang="en-AU" sz="1800" baseline="-25000"/>
              <a:t>A</a:t>
            </a:r>
            <a:r>
              <a:rPr lang="en-AU" sz="1800"/>
              <a:t>(x)</a:t>
            </a:r>
          </a:p>
        </p:txBody>
      </p:sp>
      <p:sp>
        <p:nvSpPr>
          <p:cNvPr id="760838" name="Text Box 7"/>
          <p:cNvSpPr txBox="1">
            <a:spLocks noChangeArrowheads="1"/>
          </p:cNvSpPr>
          <p:nvPr/>
        </p:nvSpPr>
        <p:spPr bwMode="auto">
          <a:xfrm>
            <a:off x="5791200" y="3290888"/>
            <a:ext cx="1219200" cy="366712"/>
          </a:xfrm>
          <a:prstGeom prst="rect">
            <a:avLst/>
          </a:prstGeom>
          <a:noFill/>
          <a:ln w="9525">
            <a:noFill/>
            <a:miter lim="800000"/>
            <a:headEnd/>
            <a:tailEnd/>
          </a:ln>
        </p:spPr>
        <p:txBody>
          <a:bodyPr>
            <a:spAutoFit/>
          </a:bodyPr>
          <a:lstStyle/>
          <a:p>
            <a:pPr>
              <a:spcBef>
                <a:spcPct val="50000"/>
              </a:spcBef>
              <a:buClrTx/>
              <a:buFontTx/>
              <a:buNone/>
            </a:pPr>
            <a:r>
              <a:rPr lang="en-AU" sz="1800"/>
              <a:t>R</a:t>
            </a:r>
            <a:r>
              <a:rPr lang="en-AU" sz="1800" baseline="-25000"/>
              <a:t>A</a:t>
            </a:r>
            <a:r>
              <a:rPr lang="en-AU" sz="1800"/>
              <a:t>(x)</a:t>
            </a:r>
          </a:p>
        </p:txBody>
      </p:sp>
      <p:sp>
        <p:nvSpPr>
          <p:cNvPr id="760839" name="Text Box 8"/>
          <p:cNvSpPr txBox="1">
            <a:spLocks noChangeArrowheads="1"/>
          </p:cNvSpPr>
          <p:nvPr/>
        </p:nvSpPr>
        <p:spPr bwMode="auto">
          <a:xfrm>
            <a:off x="4343400" y="2895600"/>
            <a:ext cx="381000" cy="519113"/>
          </a:xfrm>
          <a:prstGeom prst="rect">
            <a:avLst/>
          </a:prstGeom>
          <a:noFill/>
          <a:ln w="9525">
            <a:noFill/>
            <a:miter lim="800000"/>
            <a:headEnd/>
            <a:tailEnd/>
          </a:ln>
        </p:spPr>
        <p:txBody>
          <a:bodyPr>
            <a:spAutoFit/>
          </a:bodyPr>
          <a:lstStyle/>
          <a:p>
            <a:pPr>
              <a:spcBef>
                <a:spcPct val="50000"/>
              </a:spcBef>
              <a:buClrTx/>
              <a:buFontTx/>
              <a:buNone/>
            </a:pPr>
            <a:r>
              <a:rPr lang="en-AU" sz="2800"/>
              <a:t>A</a:t>
            </a:r>
          </a:p>
        </p:txBody>
      </p:sp>
      <p:sp>
        <p:nvSpPr>
          <p:cNvPr id="760840" name="Line 9"/>
          <p:cNvSpPr>
            <a:spLocks noChangeShapeType="1"/>
          </p:cNvSpPr>
          <p:nvPr/>
        </p:nvSpPr>
        <p:spPr bwMode="auto">
          <a:xfrm flipH="1">
            <a:off x="4800600" y="3124200"/>
            <a:ext cx="304800" cy="0"/>
          </a:xfrm>
          <a:prstGeom prst="line">
            <a:avLst/>
          </a:prstGeom>
          <a:noFill/>
          <a:ln w="9525">
            <a:solidFill>
              <a:schemeClr val="tx1"/>
            </a:solidFill>
            <a:round/>
            <a:headEnd/>
            <a:tailEnd type="triangle" w="med" len="med"/>
          </a:ln>
        </p:spPr>
        <p:txBody>
          <a:bodyPr/>
          <a:lstStyle/>
          <a:p>
            <a:endParaRPr lang="en-AU"/>
          </a:p>
        </p:txBody>
      </p:sp>
      <p:sp>
        <p:nvSpPr>
          <p:cNvPr id="760841" name="Line 10"/>
          <p:cNvSpPr>
            <a:spLocks noChangeShapeType="1"/>
          </p:cNvSpPr>
          <p:nvPr/>
        </p:nvSpPr>
        <p:spPr bwMode="auto">
          <a:xfrm flipH="1">
            <a:off x="5867400" y="3657600"/>
            <a:ext cx="304800" cy="304800"/>
          </a:xfrm>
          <a:prstGeom prst="line">
            <a:avLst/>
          </a:prstGeom>
          <a:noFill/>
          <a:ln w="9525">
            <a:solidFill>
              <a:schemeClr val="tx1"/>
            </a:solidFill>
            <a:round/>
            <a:headEnd/>
            <a:tailEnd type="triangle" w="med" len="med"/>
          </a:ln>
        </p:spPr>
        <p:txBody>
          <a:bodyPr/>
          <a:lstStyle/>
          <a:p>
            <a:endParaRPr lang="en-AU"/>
          </a:p>
        </p:txBody>
      </p:sp>
      <p:sp>
        <p:nvSpPr>
          <p:cNvPr id="760843" name="Line 18"/>
          <p:cNvSpPr>
            <a:spLocks noChangeShapeType="1"/>
          </p:cNvSpPr>
          <p:nvPr/>
        </p:nvSpPr>
        <p:spPr bwMode="auto">
          <a:xfrm flipH="1">
            <a:off x="4191000" y="2514600"/>
            <a:ext cx="1143000" cy="1219200"/>
          </a:xfrm>
          <a:prstGeom prst="line">
            <a:avLst/>
          </a:prstGeom>
          <a:noFill/>
          <a:ln w="28575">
            <a:solidFill>
              <a:schemeClr val="tx1"/>
            </a:solidFill>
            <a:round/>
            <a:headEnd type="none" w="sm" len="sm"/>
            <a:tailEnd type="none" w="sm" len="sm"/>
          </a:ln>
        </p:spPr>
        <p:txBody>
          <a:bodyPr/>
          <a:lstStyle/>
          <a:p>
            <a:endParaRPr lang="en-AU"/>
          </a:p>
        </p:txBody>
      </p:sp>
      <p:pic>
        <p:nvPicPr>
          <p:cNvPr id="760844" name="Picture 20" descr="elser"/>
          <p:cNvPicPr>
            <a:picLocks noChangeAspect="1" noChangeArrowheads="1"/>
          </p:cNvPicPr>
          <p:nvPr/>
        </p:nvPicPr>
        <p:blipFill>
          <a:blip r:embed="rId3" cstate="print"/>
          <a:srcRect/>
          <a:stretch>
            <a:fillRect/>
          </a:stretch>
        </p:blipFill>
        <p:spPr bwMode="auto">
          <a:xfrm>
            <a:off x="76200" y="2133600"/>
            <a:ext cx="2819400" cy="4114800"/>
          </a:xfrm>
          <a:prstGeom prst="rect">
            <a:avLst/>
          </a:prstGeom>
          <a:noFill/>
          <a:ln w="9525">
            <a:noFill/>
            <a:miter lim="800000"/>
            <a:headEnd/>
            <a:tailEnd/>
          </a:ln>
        </p:spPr>
      </p:pic>
      <p:pic>
        <p:nvPicPr>
          <p:cNvPr id="760845" name="Picture 22" descr="fomalhaut"/>
          <p:cNvPicPr>
            <a:picLocks noChangeAspect="1" noChangeArrowheads="1"/>
          </p:cNvPicPr>
          <p:nvPr/>
        </p:nvPicPr>
        <p:blipFill>
          <a:blip r:embed="rId4" cstate="print"/>
          <a:srcRect/>
          <a:stretch>
            <a:fillRect/>
          </a:stretch>
        </p:blipFill>
        <p:spPr bwMode="auto">
          <a:xfrm>
            <a:off x="6264275" y="4054475"/>
            <a:ext cx="2803525" cy="2803525"/>
          </a:xfrm>
          <a:prstGeom prst="rect">
            <a:avLst/>
          </a:prstGeom>
          <a:noFill/>
          <a:ln w="9525">
            <a:noFill/>
            <a:miter lim="800000"/>
            <a:headEnd/>
            <a:tailEnd/>
          </a:ln>
        </p:spPr>
      </p:pic>
      <p:sp>
        <p:nvSpPr>
          <p:cNvPr id="760846" name="Text Box 23"/>
          <p:cNvSpPr txBox="1">
            <a:spLocks noChangeArrowheads="1"/>
          </p:cNvSpPr>
          <p:nvPr/>
        </p:nvSpPr>
        <p:spPr bwMode="auto">
          <a:xfrm>
            <a:off x="76200" y="6248400"/>
            <a:ext cx="2971800" cy="641350"/>
          </a:xfrm>
          <a:prstGeom prst="rect">
            <a:avLst/>
          </a:prstGeom>
          <a:noFill/>
          <a:ln w="28575" algn="ctr">
            <a:noFill/>
            <a:miter lim="800000"/>
            <a:headEnd/>
            <a:tailEnd/>
          </a:ln>
        </p:spPr>
        <p:txBody>
          <a:bodyPr wrap="square">
            <a:spAutoFit/>
          </a:bodyPr>
          <a:lstStyle/>
          <a:p>
            <a:pPr eaLnBrk="0" hangingPunct="0">
              <a:spcBef>
                <a:spcPct val="50000"/>
              </a:spcBef>
              <a:buClrTx/>
              <a:buFontTx/>
              <a:buNone/>
            </a:pPr>
            <a:r>
              <a:rPr lang="en-AU" sz="1800" b="1" dirty="0">
                <a:solidFill>
                  <a:srgbClr val="009688"/>
                </a:solidFill>
                <a:latin typeface="+mn-lt"/>
              </a:rPr>
              <a:t>2007</a:t>
            </a:r>
            <a:r>
              <a:rPr lang="en-AU" sz="1800" dirty="0">
                <a:solidFill>
                  <a:srgbClr val="009688"/>
                </a:solidFill>
                <a:latin typeface="+mn-lt"/>
              </a:rPr>
              <a:t> </a:t>
            </a:r>
            <a:r>
              <a:rPr lang="en-AU" sz="1800" dirty="0" err="1" smtClean="0">
                <a:solidFill>
                  <a:srgbClr val="009688"/>
                </a:solidFill>
                <a:latin typeface="+mn-lt"/>
              </a:rPr>
              <a:t>Elser</a:t>
            </a:r>
            <a:r>
              <a:rPr lang="en-AU" sz="1800" dirty="0" smtClean="0">
                <a:solidFill>
                  <a:srgbClr val="009688"/>
                </a:solidFill>
                <a:latin typeface="+mn-lt"/>
              </a:rPr>
              <a:t> solving </a:t>
            </a:r>
            <a:r>
              <a:rPr lang="en-AU" sz="1800" dirty="0">
                <a:solidFill>
                  <a:srgbClr val="009688"/>
                </a:solidFill>
                <a:latin typeface="+mn-lt"/>
              </a:rPr>
              <a:t>Sudoku with </a:t>
            </a:r>
            <a:r>
              <a:rPr lang="en-AU" sz="1800" b="1" dirty="0">
                <a:solidFill>
                  <a:srgbClr val="009688"/>
                </a:solidFill>
                <a:latin typeface="+mn-lt"/>
              </a:rPr>
              <a:t>reflectors</a:t>
            </a:r>
          </a:p>
        </p:txBody>
      </p:sp>
      <p:pic>
        <p:nvPicPr>
          <p:cNvPr id="760848" name="Picture 25" descr="proj"/>
          <p:cNvPicPr>
            <a:picLocks noChangeAspect="1" noChangeArrowheads="1"/>
          </p:cNvPicPr>
          <p:nvPr/>
        </p:nvPicPr>
        <p:blipFill>
          <a:blip r:embed="rId5" cstate="print"/>
          <a:srcRect t="6000"/>
          <a:stretch>
            <a:fillRect/>
          </a:stretch>
        </p:blipFill>
        <p:spPr bwMode="auto">
          <a:xfrm>
            <a:off x="2895600" y="1371600"/>
            <a:ext cx="3810000" cy="3581400"/>
          </a:xfrm>
          <a:prstGeom prst="rect">
            <a:avLst/>
          </a:prstGeom>
          <a:noFill/>
          <a:ln w="25400">
            <a:solidFill>
              <a:schemeClr val="accent1"/>
            </a:solidFill>
            <a:miter lim="800000"/>
            <a:headEnd/>
            <a:tailEnd/>
          </a:ln>
        </p:spPr>
      </p:pic>
      <p:sp>
        <p:nvSpPr>
          <p:cNvPr id="760849" name="Line 26"/>
          <p:cNvSpPr>
            <a:spLocks noChangeShapeType="1"/>
          </p:cNvSpPr>
          <p:nvPr/>
        </p:nvSpPr>
        <p:spPr bwMode="auto">
          <a:xfrm flipH="1" flipV="1">
            <a:off x="4572000" y="1676400"/>
            <a:ext cx="1905000" cy="838200"/>
          </a:xfrm>
          <a:prstGeom prst="line">
            <a:avLst/>
          </a:prstGeom>
          <a:noFill/>
          <a:ln w="28575">
            <a:solidFill>
              <a:schemeClr val="hlink"/>
            </a:solidFill>
            <a:prstDash val="dash"/>
            <a:round/>
            <a:headEnd type="triangle" w="med" len="med"/>
            <a:tailEnd type="triangle" w="med" len="med"/>
          </a:ln>
        </p:spPr>
        <p:txBody>
          <a:bodyPr wrap="none" anchor="ctr">
            <a:spAutoFit/>
          </a:bodyPr>
          <a:lstStyle/>
          <a:p>
            <a:endParaRPr lang="en-AU"/>
          </a:p>
        </p:txBody>
      </p:sp>
      <p:sp>
        <p:nvSpPr>
          <p:cNvPr id="760850" name="Text Box 27"/>
          <p:cNvSpPr txBox="1">
            <a:spLocks noChangeArrowheads="1"/>
          </p:cNvSpPr>
          <p:nvPr/>
        </p:nvSpPr>
        <p:spPr bwMode="auto">
          <a:xfrm>
            <a:off x="4114800" y="2743200"/>
            <a:ext cx="685800" cy="457200"/>
          </a:xfrm>
          <a:prstGeom prst="rect">
            <a:avLst/>
          </a:prstGeom>
          <a:noFill/>
          <a:ln w="28575" algn="ctr">
            <a:noFill/>
            <a:miter lim="800000"/>
            <a:headEnd/>
            <a:tailEnd/>
          </a:ln>
        </p:spPr>
        <p:txBody>
          <a:bodyPr>
            <a:spAutoFit/>
          </a:bodyPr>
          <a:lstStyle/>
          <a:p>
            <a:pPr algn="ctr" eaLnBrk="0" hangingPunct="0">
              <a:spcBef>
                <a:spcPct val="50000"/>
              </a:spcBef>
              <a:buClrTx/>
              <a:buFontTx/>
              <a:buNone/>
            </a:pPr>
            <a:r>
              <a:rPr lang="en-AU" b="1"/>
              <a:t>A</a:t>
            </a:r>
          </a:p>
        </p:txBody>
      </p:sp>
      <p:sp>
        <p:nvSpPr>
          <p:cNvPr id="760847" name="Text Box 24"/>
          <p:cNvSpPr txBox="1">
            <a:spLocks noChangeArrowheads="1"/>
          </p:cNvSpPr>
          <p:nvPr/>
        </p:nvSpPr>
        <p:spPr bwMode="auto">
          <a:xfrm>
            <a:off x="6705600" y="3115270"/>
            <a:ext cx="2362200" cy="923330"/>
          </a:xfrm>
          <a:prstGeom prst="rect">
            <a:avLst/>
          </a:prstGeom>
          <a:noFill/>
          <a:ln w="28575" algn="ctr">
            <a:noFill/>
            <a:miter lim="800000"/>
            <a:headEnd/>
            <a:tailEnd/>
          </a:ln>
        </p:spPr>
        <p:txBody>
          <a:bodyPr wrap="square">
            <a:spAutoFit/>
          </a:bodyPr>
          <a:lstStyle/>
          <a:p>
            <a:pPr algn="r" eaLnBrk="0" hangingPunct="0">
              <a:spcBef>
                <a:spcPct val="50000"/>
              </a:spcBef>
              <a:buClrTx/>
              <a:buFontTx/>
              <a:buNone/>
            </a:pPr>
            <a:r>
              <a:rPr lang="en-AU" sz="1800" b="1" dirty="0">
                <a:solidFill>
                  <a:srgbClr val="009688"/>
                </a:solidFill>
                <a:latin typeface="+mn-lt"/>
              </a:rPr>
              <a:t>2008</a:t>
            </a:r>
            <a:r>
              <a:rPr lang="en-AU" sz="1800" dirty="0">
                <a:solidFill>
                  <a:srgbClr val="009688"/>
                </a:solidFill>
                <a:latin typeface="+mn-lt"/>
              </a:rPr>
              <a:t> Finding exoplanet Fomalhaut in Piscis with </a:t>
            </a:r>
            <a:r>
              <a:rPr lang="en-AU" sz="1800" b="1" dirty="0">
                <a:solidFill>
                  <a:srgbClr val="009688"/>
                </a:solidFill>
                <a:latin typeface="+mn-lt"/>
              </a:rPr>
              <a:t>projectors</a:t>
            </a:r>
            <a:r>
              <a:rPr lang="en-AU" sz="1800" dirty="0">
                <a:latin typeface="+mn-lt"/>
              </a:rPr>
              <a:t> </a:t>
            </a:r>
          </a:p>
        </p:txBody>
      </p:sp>
      <p:sp>
        <p:nvSpPr>
          <p:cNvPr id="760851" name="Text Box 19"/>
          <p:cNvSpPr txBox="1">
            <a:spLocks noChangeArrowheads="1"/>
          </p:cNvSpPr>
          <p:nvPr/>
        </p:nvSpPr>
        <p:spPr bwMode="auto">
          <a:xfrm>
            <a:off x="0" y="533400"/>
            <a:ext cx="8991600" cy="828432"/>
          </a:xfrm>
          <a:prstGeom prst="rect">
            <a:avLst/>
          </a:prstGeom>
          <a:noFill/>
          <a:ln w="9525" algn="ctr">
            <a:noFill/>
            <a:miter lim="800000"/>
            <a:headEnd/>
            <a:tailEnd/>
          </a:ln>
          <a:effectLst/>
        </p:spPr>
        <p:txBody>
          <a:bodyPr wrap="square" lIns="90488" tIns="44450" rIns="90488" bIns="44450">
            <a:spAutoFit/>
          </a:bodyPr>
          <a:lstStyle/>
          <a:p>
            <a:pPr marL="342900" indent="-342900">
              <a:spcBef>
                <a:spcPct val="50000"/>
              </a:spcBef>
              <a:buFont typeface="Wingdings 2" pitchFamily="18" charset="2"/>
              <a:buNone/>
            </a:pPr>
            <a:r>
              <a:rPr lang="en-AU" dirty="0"/>
              <a:t>   </a:t>
            </a:r>
            <a:r>
              <a:rPr lang="en-AU" dirty="0" smtClean="0"/>
              <a:t>  </a:t>
            </a:r>
            <a:r>
              <a:rPr lang="en-AU" sz="2400" b="1" dirty="0" smtClean="0">
                <a:solidFill>
                  <a:schemeClr val="hlink"/>
                </a:solidFill>
                <a:latin typeface="+mn-lt"/>
              </a:rPr>
              <a:t>Projectors </a:t>
            </a:r>
            <a:r>
              <a:rPr lang="en-AU" sz="2400" b="1" dirty="0">
                <a:solidFill>
                  <a:schemeClr val="hlink"/>
                </a:solidFill>
                <a:latin typeface="+mn-lt"/>
              </a:rPr>
              <a:t>and Reflectors</a:t>
            </a:r>
            <a:r>
              <a:rPr lang="en-AU" sz="2400" dirty="0">
                <a:latin typeface="+mn-lt"/>
              </a:rPr>
              <a:t>: P</a:t>
            </a:r>
            <a:r>
              <a:rPr lang="en-AU" sz="2400" baseline="-25000" dirty="0">
                <a:latin typeface="+mn-lt"/>
              </a:rPr>
              <a:t>A</a:t>
            </a:r>
            <a:r>
              <a:rPr lang="en-AU" sz="2400" dirty="0">
                <a:latin typeface="+mn-lt"/>
              </a:rPr>
              <a:t>(x) is the metric projection or </a:t>
            </a:r>
            <a:r>
              <a:rPr lang="en-AU" sz="2400" dirty="0">
                <a:solidFill>
                  <a:srgbClr val="500093"/>
                </a:solidFill>
                <a:latin typeface="+mn-lt"/>
              </a:rPr>
              <a:t>nearest point</a:t>
            </a:r>
            <a:r>
              <a:rPr lang="en-AU" sz="2400" dirty="0">
                <a:latin typeface="+mn-lt"/>
              </a:rPr>
              <a:t> and R</a:t>
            </a:r>
            <a:r>
              <a:rPr lang="en-AU" sz="2400" baseline="-25000" dirty="0">
                <a:latin typeface="+mn-lt"/>
              </a:rPr>
              <a:t>A</a:t>
            </a:r>
            <a:r>
              <a:rPr lang="en-AU" sz="2400" dirty="0">
                <a:latin typeface="+mn-lt"/>
              </a:rPr>
              <a:t>(x) </a:t>
            </a:r>
            <a:r>
              <a:rPr lang="en-AU" sz="2400" dirty="0">
                <a:solidFill>
                  <a:srgbClr val="500093"/>
                </a:solidFill>
                <a:latin typeface="+mn-lt"/>
              </a:rPr>
              <a:t>reflects</a:t>
            </a:r>
            <a:r>
              <a:rPr lang="en-AU" sz="2400" dirty="0">
                <a:latin typeface="+mn-lt"/>
              </a:rPr>
              <a:t> in the tangent: x is </a:t>
            </a:r>
            <a:r>
              <a:rPr lang="en-AU" sz="2400" dirty="0">
                <a:solidFill>
                  <a:schemeClr val="hlink"/>
                </a:solidFill>
                <a:latin typeface="+mn-lt"/>
              </a:rPr>
              <a:t>red</a:t>
            </a:r>
          </a:p>
        </p:txBody>
      </p:sp>
      <p:sp>
        <p:nvSpPr>
          <p:cNvPr id="779265" name="Rectangle 1"/>
          <p:cNvSpPr>
            <a:spLocks noChangeArrowheads="1"/>
          </p:cNvSpPr>
          <p:nvPr/>
        </p:nvSpPr>
        <p:spPr bwMode="auto">
          <a:xfrm>
            <a:off x="2971800" y="5089029"/>
            <a:ext cx="3200400" cy="1631216"/>
          </a:xfrm>
          <a:prstGeom prst="rect">
            <a:avLst/>
          </a:prstGeom>
          <a:noFill/>
          <a:ln w="25400">
            <a:solidFill>
              <a:schemeClr val="bg2">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tx1"/>
                </a:solidFill>
                <a:effectLst/>
                <a:latin typeface="+mn-lt"/>
                <a:cs typeface="Arial" charset="0"/>
              </a:rPr>
              <a:t> </a:t>
            </a:r>
            <a:r>
              <a:rPr kumimoji="0" lang="en-US" sz="2000" b="0" u="none" strike="noStrike" cap="none" normalizeH="0" baseline="0" dirty="0" smtClean="0">
                <a:ln>
                  <a:noFill/>
                </a:ln>
                <a:solidFill>
                  <a:schemeClr val="tx2"/>
                </a:solidFill>
                <a:effectLst/>
                <a:latin typeface="+mn-lt"/>
                <a:cs typeface="Arial" charset="0"/>
              </a:rPr>
              <a:t>"</a:t>
            </a:r>
            <a:r>
              <a:rPr kumimoji="0" lang="en-US" sz="2000" b="1" u="none" strike="noStrike" cap="none" normalizeH="0" baseline="0" dirty="0" smtClean="0">
                <a:ln>
                  <a:noFill/>
                </a:ln>
                <a:solidFill>
                  <a:schemeClr val="tx2"/>
                </a:solidFill>
                <a:effectLst/>
                <a:latin typeface="+mn-lt"/>
                <a:cs typeface="Arial" charset="0"/>
              </a:rPr>
              <a:t>All physicists and a good many quite respectable mathematicians are contemptuous about proof</a:t>
            </a:r>
            <a:r>
              <a:rPr kumimoji="0" lang="en-US" sz="2000" b="0" u="none" strike="noStrike" cap="none" normalizeH="0" baseline="0" dirty="0" smtClean="0">
                <a:ln>
                  <a:noFill/>
                </a:ln>
                <a:solidFill>
                  <a:schemeClr val="tx2"/>
                </a:solidFill>
                <a:effectLst/>
                <a:latin typeface="+mn-lt"/>
                <a:cs typeface="Arial" charset="0"/>
              </a:rPr>
              <a:t>." </a:t>
            </a:r>
            <a:r>
              <a:rPr kumimoji="0" lang="en-US" sz="2000" b="0" i="0" u="none" strike="noStrike" cap="none" normalizeH="0" baseline="0" dirty="0" smtClean="0">
                <a:ln>
                  <a:noFill/>
                </a:ln>
                <a:solidFill>
                  <a:schemeClr val="tx1"/>
                </a:solidFill>
                <a:effectLst/>
                <a:latin typeface="+mn-lt"/>
                <a:cs typeface="Arial" charset="0"/>
              </a:rPr>
              <a:t>G. H. Hardy</a:t>
            </a:r>
            <a:r>
              <a:rPr kumimoji="0" lang="en-US" sz="2000" b="0" i="0" u="none" strike="noStrike" cap="none" normalizeH="0" dirty="0" smtClean="0">
                <a:ln>
                  <a:noFill/>
                </a:ln>
                <a:solidFill>
                  <a:schemeClr val="tx1"/>
                </a:solidFill>
                <a:effectLst/>
                <a:latin typeface="+mn-lt"/>
                <a:cs typeface="Arial" charset="0"/>
              </a:rPr>
              <a:t> (</a:t>
            </a:r>
            <a:r>
              <a:rPr kumimoji="0" lang="en-US" sz="2000" b="0" i="0" u="none" strike="noStrike" cap="none" normalizeH="0" baseline="0" dirty="0" smtClean="0">
                <a:ln>
                  <a:noFill/>
                </a:ln>
                <a:solidFill>
                  <a:schemeClr val="tx1"/>
                </a:solidFill>
                <a:effectLst/>
                <a:latin typeface="+mn-lt"/>
                <a:cs typeface="Arial" charset="0"/>
              </a:rPr>
              <a:t>1877-1947)</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epler.png"/>
          <p:cNvPicPr>
            <a:picLocks noChangeAspect="1"/>
          </p:cNvPicPr>
          <p:nvPr/>
        </p:nvPicPr>
        <p:blipFill>
          <a:blip r:embed="rId3" cstate="print"/>
          <a:stretch>
            <a:fillRect/>
          </a:stretch>
        </p:blipFill>
        <p:spPr>
          <a:xfrm>
            <a:off x="1881300" y="0"/>
            <a:ext cx="7262700" cy="6835995"/>
          </a:xfrm>
          <a:prstGeom prst="rect">
            <a:avLst/>
          </a:prstGeom>
        </p:spPr>
      </p:pic>
      <p:sp>
        <p:nvSpPr>
          <p:cNvPr id="3" name="TextBox 2"/>
          <p:cNvSpPr txBox="1"/>
          <p:nvPr/>
        </p:nvSpPr>
        <p:spPr>
          <a:xfrm>
            <a:off x="0" y="304800"/>
            <a:ext cx="2057400" cy="2062103"/>
          </a:xfrm>
          <a:prstGeom prst="rect">
            <a:avLst/>
          </a:prstGeom>
          <a:noFill/>
          <a:ln w="25400">
            <a:noFill/>
          </a:ln>
        </p:spPr>
        <p:txBody>
          <a:bodyPr wrap="square" rtlCol="0">
            <a:spAutoFit/>
          </a:bodyPr>
          <a:lstStyle/>
          <a:p>
            <a:r>
              <a:rPr lang="en-US" sz="1600" dirty="0" smtClean="0">
                <a:latin typeface="+mn-lt"/>
              </a:rPr>
              <a:t>The story of Hubble’s 1.3mm error in the “</a:t>
            </a:r>
            <a:r>
              <a:rPr lang="en-US" sz="1600" dirty="0" smtClean="0">
                <a:latin typeface="+mn-lt"/>
                <a:hlinkClick r:id="rId4"/>
              </a:rPr>
              <a:t>upside down</a:t>
            </a:r>
            <a:r>
              <a:rPr lang="en-US" sz="1600" dirty="0" smtClean="0">
                <a:latin typeface="+mn-lt"/>
              </a:rPr>
              <a:t>” lens (1990)</a:t>
            </a:r>
          </a:p>
          <a:p>
            <a:endParaRPr lang="en-US" sz="1600" dirty="0" smtClean="0">
              <a:latin typeface="+mn-lt"/>
            </a:endParaRPr>
          </a:p>
          <a:p>
            <a:r>
              <a:rPr lang="en-US" sz="1600" dirty="0" smtClean="0">
                <a:latin typeface="+mn-lt"/>
              </a:rPr>
              <a:t>And </a:t>
            </a:r>
            <a:r>
              <a:rPr lang="en-US" sz="1600" dirty="0" err="1" smtClean="0">
                <a:latin typeface="+mn-lt"/>
                <a:hlinkClick r:id="rId5"/>
              </a:rPr>
              <a:t>Kepler</a:t>
            </a:r>
            <a:r>
              <a:rPr lang="en-US" sz="1600" dirty="0" err="1" smtClean="0">
                <a:latin typeface="+mn-lt"/>
              </a:rPr>
              <a:t>’s</a:t>
            </a:r>
            <a:r>
              <a:rPr lang="en-US" sz="1600" dirty="0" smtClean="0">
                <a:latin typeface="+mn-lt"/>
              </a:rPr>
              <a:t> hunt for </a:t>
            </a:r>
            <a:r>
              <a:rPr lang="en-US" sz="1600" dirty="0" err="1" smtClean="0">
                <a:latin typeface="+mn-lt"/>
              </a:rPr>
              <a:t>exo</a:t>
            </a:r>
            <a:r>
              <a:rPr lang="en-US" sz="1600" dirty="0" smtClean="0">
                <a:latin typeface="+mn-lt"/>
              </a:rPr>
              <a:t>-planets (launched March 2009)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04800"/>
            <a:ext cx="2362200" cy="6063198"/>
          </a:xfrm>
          <a:prstGeom prst="rect">
            <a:avLst/>
          </a:prstGeom>
          <a:noFill/>
          <a:ln w="25400">
            <a:noFill/>
          </a:ln>
        </p:spPr>
        <p:txBody>
          <a:bodyPr wrap="square" rtlCol="0">
            <a:spAutoFit/>
          </a:bodyPr>
          <a:lstStyle/>
          <a:p>
            <a:r>
              <a:rPr lang="en-US" sz="1600" dirty="0" smtClean="0">
                <a:latin typeface="+mn-lt"/>
              </a:rPr>
              <a:t>The story of Hubble’s 1.3mm error in the “</a:t>
            </a:r>
            <a:r>
              <a:rPr lang="en-US" sz="1600" dirty="0" smtClean="0">
                <a:latin typeface="+mn-lt"/>
                <a:hlinkClick r:id="rId3"/>
              </a:rPr>
              <a:t>upside down</a:t>
            </a:r>
            <a:r>
              <a:rPr lang="en-US" sz="1600" dirty="0" smtClean="0">
                <a:latin typeface="+mn-lt"/>
              </a:rPr>
              <a:t>” lens (1990)</a:t>
            </a:r>
          </a:p>
          <a:p>
            <a:endParaRPr lang="en-US" sz="1600" dirty="0" smtClean="0">
              <a:latin typeface="+mn-lt"/>
            </a:endParaRPr>
          </a:p>
          <a:p>
            <a:r>
              <a:rPr lang="en-US" sz="1600" dirty="0" smtClean="0">
                <a:latin typeface="+mn-lt"/>
              </a:rPr>
              <a:t>And </a:t>
            </a:r>
            <a:r>
              <a:rPr lang="en-US" sz="1600" dirty="0" err="1" smtClean="0">
                <a:latin typeface="+mn-lt"/>
                <a:hlinkClick r:id="rId4"/>
              </a:rPr>
              <a:t>Kepler</a:t>
            </a:r>
            <a:r>
              <a:rPr lang="en-US" sz="1600" dirty="0" err="1" smtClean="0">
                <a:latin typeface="+mn-lt"/>
              </a:rPr>
              <a:t>’s</a:t>
            </a:r>
            <a:r>
              <a:rPr lang="en-US" sz="1600" dirty="0" smtClean="0">
                <a:latin typeface="+mn-lt"/>
              </a:rPr>
              <a:t> hunt for </a:t>
            </a:r>
            <a:r>
              <a:rPr lang="en-US" sz="1600" dirty="0" err="1" smtClean="0">
                <a:latin typeface="+mn-lt"/>
              </a:rPr>
              <a:t>exo</a:t>
            </a:r>
            <a:r>
              <a:rPr lang="en-US" sz="1600" dirty="0" smtClean="0">
                <a:latin typeface="+mn-lt"/>
              </a:rPr>
              <a:t>-planets (launched March 2009) </a:t>
            </a:r>
          </a:p>
          <a:p>
            <a:endParaRPr lang="en-US" sz="1600" dirty="0" smtClean="0">
              <a:latin typeface="+mn-lt"/>
            </a:endParaRPr>
          </a:p>
          <a:p>
            <a:endParaRPr lang="en-US" sz="1600" dirty="0" smtClean="0">
              <a:latin typeface="+mn-lt"/>
            </a:endParaRPr>
          </a:p>
          <a:p>
            <a:r>
              <a:rPr lang="en-US" sz="1600" dirty="0" smtClean="0">
                <a:latin typeface="+mn-lt"/>
              </a:rPr>
              <a:t>A few weeks ago we wrote:</a:t>
            </a:r>
          </a:p>
          <a:p>
            <a:endParaRPr lang="en-US" sz="1600" dirty="0" smtClean="0">
              <a:latin typeface="+mn-lt"/>
            </a:endParaRPr>
          </a:p>
          <a:p>
            <a:r>
              <a:rPr lang="en-AU" sz="1400" b="1" dirty="0" smtClean="0">
                <a:solidFill>
                  <a:schemeClr val="accent2">
                    <a:lumMod val="75000"/>
                  </a:schemeClr>
                </a:solidFill>
                <a:latin typeface="+mn-lt"/>
              </a:rPr>
              <a:t>“We should add, however, that many </a:t>
            </a:r>
            <a:r>
              <a:rPr lang="en-AU" sz="1400" b="1" dirty="0" smtClean="0">
                <a:solidFill>
                  <a:schemeClr val="accent2">
                    <a:lumMod val="75000"/>
                  </a:schemeClr>
                </a:solidFill>
                <a:latin typeface="+mn-lt"/>
                <a:hlinkClick r:id="rId5" tooltip="Kepler sightings"/>
              </a:rPr>
              <a:t>Kepler sightings</a:t>
            </a:r>
            <a:r>
              <a:rPr lang="en-AU" sz="1400" b="1" dirty="0" smtClean="0">
                <a:solidFill>
                  <a:schemeClr val="accent2">
                    <a:lumMod val="75000"/>
                  </a:schemeClr>
                </a:solidFill>
                <a:latin typeface="+mn-lt"/>
              </a:rPr>
              <a:t> in particular remain to be ‘confirmed.’ Thus one might  legitimately wonder how mathematically robust are the underlying determinations of velocity, imaging, transiting, timing, micro-</a:t>
            </a:r>
            <a:r>
              <a:rPr lang="en-AU" sz="1400" b="1" dirty="0" err="1" smtClean="0">
                <a:solidFill>
                  <a:schemeClr val="accent2">
                    <a:lumMod val="75000"/>
                  </a:schemeClr>
                </a:solidFill>
                <a:latin typeface="+mn-lt"/>
              </a:rPr>
              <a:t>lensing</a:t>
            </a:r>
            <a:r>
              <a:rPr lang="en-AU" sz="1400" b="1" dirty="0" smtClean="0">
                <a:solidFill>
                  <a:schemeClr val="accent2">
                    <a:lumMod val="75000"/>
                  </a:schemeClr>
                </a:solidFill>
                <a:latin typeface="+mn-lt"/>
              </a:rPr>
              <a:t>, etc.?</a:t>
            </a:r>
          </a:p>
          <a:p>
            <a:endParaRPr lang="en-AU" sz="1600" dirty="0" smtClean="0">
              <a:latin typeface="+mn-lt"/>
            </a:endParaRPr>
          </a:p>
          <a:p>
            <a:r>
              <a:rPr lang="en-AU" sz="1200" dirty="0" smtClean="0">
                <a:hlinkClick r:id="rId6"/>
              </a:rPr>
              <a:t>http://experimentalmath.info/blog/2011/09/where-is-everybody/</a:t>
            </a:r>
            <a:endParaRPr lang="en-US" sz="1200" dirty="0" smtClean="0">
              <a:latin typeface="+mn-lt"/>
            </a:endParaRPr>
          </a:p>
        </p:txBody>
      </p:sp>
      <p:pic>
        <p:nvPicPr>
          <p:cNvPr id="4" name="Picture 3" descr="notexo.png"/>
          <p:cNvPicPr>
            <a:picLocks noChangeAspect="1"/>
          </p:cNvPicPr>
          <p:nvPr/>
        </p:nvPicPr>
        <p:blipFill>
          <a:blip r:embed="rId7" cstate="print"/>
          <a:stretch>
            <a:fillRect/>
          </a:stretch>
        </p:blipFill>
        <p:spPr>
          <a:xfrm>
            <a:off x="2324616" y="152400"/>
            <a:ext cx="6819384" cy="64089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4698" name="Picture 10" descr="proj4"/>
          <p:cNvPicPr>
            <a:picLocks noChangeAspect="1" noChangeArrowheads="1"/>
          </p:cNvPicPr>
          <p:nvPr/>
        </p:nvPicPr>
        <p:blipFill>
          <a:blip r:embed="rId6" cstate="print"/>
          <a:srcRect l="2000" t="6000" r="20000" b="34000"/>
          <a:stretch>
            <a:fillRect/>
          </a:stretch>
        </p:blipFill>
        <p:spPr bwMode="auto">
          <a:xfrm>
            <a:off x="3505200" y="4495800"/>
            <a:ext cx="2971800" cy="2286000"/>
          </a:xfrm>
          <a:prstGeom prst="rect">
            <a:avLst/>
          </a:prstGeom>
          <a:noFill/>
          <a:ln w="25400">
            <a:solidFill>
              <a:schemeClr val="accent1"/>
            </a:solidFill>
          </a:ln>
        </p:spPr>
      </p:pic>
      <p:sp>
        <p:nvSpPr>
          <p:cNvPr id="754690" name="Rectangle 2"/>
          <p:cNvSpPr>
            <a:spLocks noGrp="1" noChangeArrowheads="1"/>
          </p:cNvSpPr>
          <p:nvPr>
            <p:ph type="title"/>
          </p:nvPr>
        </p:nvSpPr>
        <p:spPr>
          <a:xfrm>
            <a:off x="152400" y="0"/>
            <a:ext cx="8915400" cy="762000"/>
          </a:xfrm>
        </p:spPr>
        <p:txBody>
          <a:bodyPr/>
          <a:lstStyle/>
          <a:p>
            <a:r>
              <a:rPr lang="en-AU" sz="4000" b="1" dirty="0" smtClean="0">
                <a:solidFill>
                  <a:schemeClr val="tx2"/>
                </a:solidFill>
                <a:effectLst>
                  <a:outerShdw blurRad="38100" dist="38100" dir="2700000" algn="tl">
                    <a:srgbClr val="000000">
                      <a:alpha val="43137"/>
                    </a:srgbClr>
                  </a:outerShdw>
                </a:effectLst>
              </a:rPr>
              <a:t>WHY DOES IT WORK?</a:t>
            </a:r>
            <a:endParaRPr lang="en-AU" sz="4000" b="1" dirty="0">
              <a:solidFill>
                <a:schemeClr val="tx2"/>
              </a:solidFill>
              <a:effectLst>
                <a:outerShdw blurRad="38100" dist="38100" dir="2700000" algn="tl">
                  <a:srgbClr val="000000">
                    <a:alpha val="43137"/>
                  </a:srgbClr>
                </a:outerShdw>
              </a:effectLst>
            </a:endParaRPr>
          </a:p>
        </p:txBody>
      </p:sp>
      <p:sp>
        <p:nvSpPr>
          <p:cNvPr id="754691" name="Rectangle 3"/>
          <p:cNvSpPr>
            <a:spLocks noGrp="1" noChangeArrowheads="1"/>
          </p:cNvSpPr>
          <p:nvPr>
            <p:ph type="body" idx="1"/>
          </p:nvPr>
        </p:nvSpPr>
        <p:spPr>
          <a:xfrm>
            <a:off x="152400" y="1600200"/>
            <a:ext cx="8915400" cy="762000"/>
          </a:xfrm>
        </p:spPr>
        <p:txBody>
          <a:bodyPr/>
          <a:lstStyle/>
          <a:p>
            <a:pPr>
              <a:buFont typeface="Wingdings 2" pitchFamily="18" charset="2"/>
              <a:buNone/>
            </a:pPr>
            <a:r>
              <a:rPr lang="en-AU" sz="2000" dirty="0"/>
              <a:t>Consider the </a:t>
            </a:r>
            <a:r>
              <a:rPr lang="en-AU" sz="2000" dirty="0">
                <a:solidFill>
                  <a:srgbClr val="3406E9"/>
                </a:solidFill>
              </a:rPr>
              <a:t>simplest case</a:t>
            </a:r>
            <a:r>
              <a:rPr lang="en-AU" sz="2000" dirty="0"/>
              <a:t> of a line </a:t>
            </a:r>
            <a:r>
              <a:rPr lang="en-AU" sz="2000" dirty="0" smtClean="0"/>
              <a:t>B </a:t>
            </a:r>
            <a:r>
              <a:rPr lang="en-AU" sz="2000" dirty="0"/>
              <a:t>of </a:t>
            </a:r>
            <a:r>
              <a:rPr lang="en-AU" sz="2000" b="1" dirty="0">
                <a:solidFill>
                  <a:schemeClr val="accent2"/>
                </a:solidFill>
              </a:rPr>
              <a:t>height</a:t>
            </a:r>
            <a:r>
              <a:rPr lang="en-AU" sz="2000" dirty="0"/>
              <a:t> </a:t>
            </a:r>
            <a:r>
              <a:rPr lang="en-AU" sz="2000" dirty="0" smtClean="0"/>
              <a:t>h </a:t>
            </a:r>
            <a:r>
              <a:rPr lang="en-AU" sz="2000" dirty="0"/>
              <a:t>and </a:t>
            </a:r>
            <a:r>
              <a:rPr lang="en-AU" sz="2000" dirty="0" smtClean="0"/>
              <a:t>the </a:t>
            </a:r>
            <a:r>
              <a:rPr lang="en-AU" sz="2000" dirty="0"/>
              <a:t>unit circle </a:t>
            </a:r>
            <a:r>
              <a:rPr lang="en-AU" sz="2000" dirty="0" smtClean="0"/>
              <a:t>A</a:t>
            </a:r>
            <a:r>
              <a:rPr lang="en-AU" dirty="0" smtClean="0"/>
              <a:t>.    </a:t>
            </a:r>
            <a:r>
              <a:rPr lang="en-AU" sz="2000" dirty="0" smtClean="0"/>
              <a:t>                                  		</a:t>
            </a:r>
            <a:r>
              <a:rPr lang="en-AU" sz="2000" dirty="0" err="1" smtClean="0"/>
              <a:t>With</a:t>
            </a:r>
            <a:r>
              <a:rPr lang="en-AU" sz="2000" dirty="0" smtClean="0"/>
              <a:t> 			the </a:t>
            </a:r>
            <a:r>
              <a:rPr lang="en-AU" sz="2000" dirty="0"/>
              <a:t>iteration becomes</a:t>
            </a:r>
          </a:p>
          <a:p>
            <a:pPr>
              <a:buFont typeface="Wingdings 2" pitchFamily="18" charset="2"/>
              <a:buNone/>
            </a:pPr>
            <a:endParaRPr lang="en-AU" dirty="0"/>
          </a:p>
        </p:txBody>
      </p:sp>
      <p:pic>
        <p:nvPicPr>
          <p:cNvPr id="754692" name="Picture 4" descr="TP_tmp"/>
          <p:cNvPicPr>
            <a:picLocks noChangeAspect="1" noChangeArrowheads="1"/>
          </p:cNvPicPr>
          <p:nvPr>
            <p:custDataLst>
              <p:tags r:id="rId1"/>
            </p:custDataLst>
          </p:nvPr>
        </p:nvPicPr>
        <p:blipFill>
          <a:blip r:embed="rId7" cstate="print"/>
          <a:srcRect/>
          <a:stretch>
            <a:fillRect/>
          </a:stretch>
        </p:blipFill>
        <p:spPr bwMode="auto">
          <a:xfrm>
            <a:off x="2206625" y="1371600"/>
            <a:ext cx="5413375" cy="393700"/>
          </a:xfrm>
          <a:prstGeom prst="rect">
            <a:avLst/>
          </a:prstGeom>
          <a:noFill/>
          <a:ln w="28575" algn="ctr">
            <a:solidFill>
              <a:schemeClr val="accent6"/>
            </a:solidFill>
            <a:miter lim="800000"/>
            <a:headEnd type="none" w="sm" len="sm"/>
            <a:tailEnd type="none" w="sm" len="sm"/>
          </a:ln>
          <a:effectLst/>
        </p:spPr>
      </p:pic>
      <p:sp>
        <p:nvSpPr>
          <p:cNvPr id="754693" name="Text Box 5"/>
          <p:cNvSpPr txBox="1">
            <a:spLocks noChangeArrowheads="1"/>
          </p:cNvSpPr>
          <p:nvPr/>
        </p:nvSpPr>
        <p:spPr bwMode="auto">
          <a:xfrm>
            <a:off x="228600" y="685800"/>
            <a:ext cx="8839200" cy="1015663"/>
          </a:xfrm>
          <a:prstGeom prst="rect">
            <a:avLst/>
          </a:prstGeom>
          <a:noFill/>
          <a:ln w="28575">
            <a:noFill/>
            <a:miter lim="800000"/>
            <a:headEnd type="none" w="sm" len="sm"/>
            <a:tailEnd type="none" w="sm" len="sm"/>
          </a:ln>
          <a:effectLst/>
        </p:spPr>
        <p:txBody>
          <a:bodyPr wrap="square">
            <a:spAutoFit/>
          </a:bodyPr>
          <a:lstStyle/>
          <a:p>
            <a:pPr>
              <a:spcBef>
                <a:spcPct val="50000"/>
              </a:spcBef>
              <a:buClrTx/>
              <a:buFontTx/>
              <a:buNone/>
            </a:pPr>
            <a:r>
              <a:rPr lang="en-AU" sz="2000" dirty="0">
                <a:latin typeface="+mn-lt"/>
              </a:rPr>
              <a:t>In a wide variety of </a:t>
            </a:r>
            <a:r>
              <a:rPr lang="en-AU" sz="2000" dirty="0" smtClean="0">
                <a:latin typeface="+mn-lt"/>
              </a:rPr>
              <a:t>large hard problems </a:t>
            </a:r>
            <a:r>
              <a:rPr lang="en-AU" sz="2000" dirty="0">
                <a:latin typeface="+mn-lt"/>
              </a:rPr>
              <a:t>(</a:t>
            </a:r>
            <a:r>
              <a:rPr lang="en-AU" sz="2000" dirty="0">
                <a:solidFill>
                  <a:srgbClr val="063DE8"/>
                </a:solidFill>
                <a:latin typeface="+mn-lt"/>
              </a:rPr>
              <a:t>protein folding, 3SAT, Sudoku</a:t>
            </a:r>
            <a:r>
              <a:rPr lang="en-AU" sz="2000" dirty="0">
                <a:latin typeface="+mn-lt"/>
              </a:rPr>
              <a:t>) </a:t>
            </a:r>
            <a:r>
              <a:rPr lang="en-AU" sz="2000" dirty="0" smtClean="0">
                <a:latin typeface="+mn-lt"/>
              </a:rPr>
              <a:t>A </a:t>
            </a:r>
            <a:r>
              <a:rPr lang="en-AU" sz="2000" dirty="0">
                <a:latin typeface="+mn-lt"/>
              </a:rPr>
              <a:t>is non-convex but </a:t>
            </a:r>
            <a:r>
              <a:rPr lang="en-AU" sz="2000" dirty="0" smtClean="0">
                <a:latin typeface="+mn-lt"/>
              </a:rPr>
              <a:t>DR and “</a:t>
            </a:r>
            <a:r>
              <a:rPr lang="en-AU" sz="2000" dirty="0" smtClean="0">
                <a:solidFill>
                  <a:srgbClr val="FF0000"/>
                </a:solidFill>
                <a:latin typeface="+mn-lt"/>
              </a:rPr>
              <a:t>divide </a:t>
            </a:r>
            <a:r>
              <a:rPr lang="en-AU" sz="2000" dirty="0">
                <a:solidFill>
                  <a:srgbClr val="FF0000"/>
                </a:solidFill>
                <a:latin typeface="+mn-lt"/>
              </a:rPr>
              <a:t>and concur</a:t>
            </a:r>
            <a:r>
              <a:rPr lang="en-AU" sz="2000" dirty="0" smtClean="0">
                <a:latin typeface="+mn-lt"/>
              </a:rPr>
              <a:t>” (below) </a:t>
            </a:r>
            <a:r>
              <a:rPr lang="en-AU" sz="2000" dirty="0">
                <a:latin typeface="+mn-lt"/>
              </a:rPr>
              <a:t>works better than theory can explain. It is:</a:t>
            </a:r>
          </a:p>
        </p:txBody>
      </p:sp>
      <p:pic>
        <p:nvPicPr>
          <p:cNvPr id="13" name="Picture 12" descr="TP_tmp"/>
          <p:cNvPicPr>
            <a:picLocks noChangeAspect="1"/>
          </p:cNvPicPr>
          <p:nvPr>
            <p:custDataLst>
              <p:tags r:id="rId2"/>
            </p:custDataLst>
          </p:nvPr>
        </p:nvPicPr>
        <p:blipFill>
          <a:blip r:embed="rId8" cstate="print"/>
          <a:stretch>
            <a:fillRect/>
          </a:stretch>
        </p:blipFill>
        <p:spPr bwMode="auto">
          <a:xfrm>
            <a:off x="920605" y="2590800"/>
            <a:ext cx="6896390" cy="291311"/>
          </a:xfrm>
          <a:prstGeom prst="rect">
            <a:avLst/>
          </a:prstGeom>
          <a:noFill/>
          <a:ln w="28575" cap="flat" cmpd="sng" algn="ctr">
            <a:solidFill>
              <a:schemeClr val="tx1"/>
            </a:solidFill>
            <a:prstDash val="solid"/>
            <a:round/>
            <a:headEnd type="none" w="med" len="med"/>
            <a:tailEnd type="none" w="med" len="med"/>
          </a:ln>
          <a:effectLst/>
        </p:spPr>
      </p:pic>
      <p:pic>
        <p:nvPicPr>
          <p:cNvPr id="12" name="Picture 11" descr="TP_tmp"/>
          <p:cNvPicPr>
            <a:picLocks noChangeAspect="1"/>
          </p:cNvPicPr>
          <p:nvPr>
            <p:custDataLst>
              <p:tags r:id="rId3"/>
            </p:custDataLst>
          </p:nvPr>
        </p:nvPicPr>
        <p:blipFill>
          <a:blip r:embed="rId9" cstate="print">
            <a:clrChange>
              <a:clrFrom>
                <a:srgbClr val="FFFFFF"/>
              </a:clrFrom>
              <a:clrTo>
                <a:srgbClr val="FFFFFF">
                  <a:alpha val="0"/>
                </a:srgbClr>
              </a:clrTo>
            </a:clrChange>
          </a:blip>
          <a:stretch>
            <a:fillRect/>
          </a:stretch>
        </p:blipFill>
        <p:spPr bwMode="auto">
          <a:xfrm>
            <a:off x="2895600" y="2182945"/>
            <a:ext cx="1662370" cy="255455"/>
          </a:xfrm>
          <a:prstGeom prst="rect">
            <a:avLst/>
          </a:prstGeom>
          <a:noFill/>
          <a:ln/>
          <a:effectLst/>
        </p:spPr>
      </p:pic>
      <p:pic>
        <p:nvPicPr>
          <p:cNvPr id="754697" name="Picture 9" descr="proj6"/>
          <p:cNvPicPr>
            <a:picLocks noChangeAspect="1" noChangeArrowheads="1"/>
          </p:cNvPicPr>
          <p:nvPr/>
        </p:nvPicPr>
        <p:blipFill>
          <a:blip r:embed="rId10" cstate="print"/>
          <a:srcRect t="6615"/>
          <a:stretch>
            <a:fillRect/>
          </a:stretch>
        </p:blipFill>
        <p:spPr bwMode="auto">
          <a:xfrm>
            <a:off x="304800" y="4495800"/>
            <a:ext cx="3009900" cy="2286000"/>
          </a:xfrm>
          <a:prstGeom prst="rect">
            <a:avLst/>
          </a:prstGeom>
          <a:noFill/>
          <a:ln w="25400">
            <a:solidFill>
              <a:schemeClr val="accent1"/>
            </a:solidFill>
          </a:ln>
        </p:spPr>
      </p:pic>
      <p:sp>
        <p:nvSpPr>
          <p:cNvPr id="754699" name="Text Box 11"/>
          <p:cNvSpPr txBox="1">
            <a:spLocks noChangeArrowheads="1"/>
          </p:cNvSpPr>
          <p:nvPr/>
        </p:nvSpPr>
        <p:spPr bwMode="auto">
          <a:xfrm>
            <a:off x="6553200" y="4495800"/>
            <a:ext cx="2514600" cy="2246769"/>
          </a:xfrm>
          <a:prstGeom prst="rect">
            <a:avLst/>
          </a:prstGeom>
          <a:noFill/>
          <a:ln w="28575">
            <a:solidFill>
              <a:schemeClr val="hlink"/>
            </a:solidFill>
            <a:miter lim="800000"/>
            <a:headEnd type="none" w="sm" len="sm"/>
            <a:tailEnd type="none" w="sm" len="sm"/>
          </a:ln>
          <a:effectLst/>
        </p:spPr>
        <p:txBody>
          <a:bodyPr wrap="square">
            <a:spAutoFit/>
          </a:bodyPr>
          <a:lstStyle/>
          <a:p>
            <a:pPr algn="ctr">
              <a:spcBef>
                <a:spcPct val="50000"/>
              </a:spcBef>
              <a:buClrTx/>
              <a:buFontTx/>
              <a:buNone/>
            </a:pPr>
            <a:r>
              <a:rPr lang="en-AU" sz="2000" dirty="0" smtClean="0">
                <a:latin typeface="+mn-lt"/>
              </a:rPr>
              <a:t>An ideal problem for introducing early under-graduates to research, with many </a:t>
            </a:r>
            <a:r>
              <a:rPr lang="en-AU" sz="2000" dirty="0" err="1" smtClean="0">
                <a:latin typeface="+mn-lt"/>
              </a:rPr>
              <a:t>many</a:t>
            </a:r>
            <a:r>
              <a:rPr lang="en-AU" sz="2000" dirty="0" smtClean="0">
                <a:latin typeface="+mn-lt"/>
              </a:rPr>
              <a:t> accessible extensions in 2 or 3 dimensions </a:t>
            </a:r>
            <a:endParaRPr lang="en-AU" sz="2000" dirty="0">
              <a:latin typeface="+mn-lt"/>
            </a:endParaRPr>
          </a:p>
        </p:txBody>
      </p:sp>
      <p:sp>
        <p:nvSpPr>
          <p:cNvPr id="754696" name="Text Box 8"/>
          <p:cNvSpPr txBox="1">
            <a:spLocks noChangeArrowheads="1"/>
          </p:cNvSpPr>
          <p:nvPr/>
        </p:nvSpPr>
        <p:spPr bwMode="auto">
          <a:xfrm>
            <a:off x="457200" y="2895600"/>
            <a:ext cx="8686800" cy="1676400"/>
          </a:xfrm>
          <a:prstGeom prst="rect">
            <a:avLst/>
          </a:prstGeom>
          <a:noFill/>
          <a:ln w="28575">
            <a:noFill/>
            <a:miter lim="800000"/>
            <a:headEnd type="none" w="sm" len="sm"/>
            <a:tailEnd type="none" w="sm" len="sm"/>
          </a:ln>
          <a:effectLst/>
        </p:spPr>
        <p:txBody>
          <a:bodyPr>
            <a:spAutoFit/>
          </a:bodyPr>
          <a:lstStyle/>
          <a:p>
            <a:pPr>
              <a:spcBef>
                <a:spcPct val="50000"/>
              </a:spcBef>
              <a:buClrTx/>
              <a:buFontTx/>
              <a:buNone/>
            </a:pPr>
            <a:r>
              <a:rPr lang="en-AU" sz="2000" dirty="0" smtClean="0">
                <a:solidFill>
                  <a:schemeClr val="hlink"/>
                </a:solidFill>
                <a:latin typeface="+mn-lt"/>
              </a:rPr>
              <a:t>For  h=0</a:t>
            </a:r>
            <a:r>
              <a:rPr lang="en-AU" sz="2000" dirty="0" smtClean="0">
                <a:latin typeface="+mn-lt"/>
              </a:rPr>
              <a:t>  We prove </a:t>
            </a:r>
            <a:r>
              <a:rPr lang="en-AU" sz="2000" dirty="0">
                <a:latin typeface="+mn-lt"/>
              </a:rPr>
              <a:t>convergence to one of the two points in A </a:t>
            </a:r>
            <a:r>
              <a:rPr lang="en-AU" sz="2000" dirty="0" smtClean="0">
                <a:latin typeface="cmsy10"/>
              </a:rPr>
              <a:t>Å</a:t>
            </a:r>
            <a:r>
              <a:rPr lang="en-AU" sz="2000" dirty="0" smtClean="0">
                <a:latin typeface="+mn-lt"/>
              </a:rPr>
              <a:t> B </a:t>
            </a:r>
            <a:r>
              <a:rPr lang="en-AU" sz="2000" u="sng" dirty="0">
                <a:latin typeface="+mn-lt"/>
              </a:rPr>
              <a:t>iff</a:t>
            </a:r>
            <a:r>
              <a:rPr lang="en-AU" sz="2000" dirty="0">
                <a:latin typeface="+mn-lt"/>
              </a:rPr>
              <a:t> we do not start on the vertical axis (where we have </a:t>
            </a:r>
            <a:r>
              <a:rPr lang="en-AU" sz="2000" dirty="0">
                <a:solidFill>
                  <a:schemeClr val="hlink"/>
                </a:solidFill>
                <a:latin typeface="+mn-lt"/>
              </a:rPr>
              <a:t>chaos</a:t>
            </a:r>
            <a:r>
              <a:rPr lang="en-AU" sz="2000" dirty="0">
                <a:latin typeface="+mn-lt"/>
              </a:rPr>
              <a:t>). </a:t>
            </a:r>
            <a:r>
              <a:rPr lang="en-AU" sz="2000" dirty="0">
                <a:solidFill>
                  <a:schemeClr val="hlink"/>
                </a:solidFill>
                <a:latin typeface="+mn-lt"/>
              </a:rPr>
              <a:t>For </a:t>
            </a:r>
            <a:r>
              <a:rPr lang="en-AU" sz="2000" dirty="0" smtClean="0">
                <a:solidFill>
                  <a:schemeClr val="hlink"/>
                </a:solidFill>
                <a:latin typeface="+mn-lt"/>
              </a:rPr>
              <a:t>h&gt;1</a:t>
            </a:r>
            <a:r>
              <a:rPr lang="en-AU" sz="2000" dirty="0" smtClean="0">
                <a:latin typeface="+mn-lt"/>
              </a:rPr>
              <a:t> </a:t>
            </a:r>
            <a:r>
              <a:rPr lang="en-AU" sz="2000" dirty="0">
                <a:latin typeface="+mn-lt"/>
              </a:rPr>
              <a:t>(infeasible) it is easy to see the iterates go to </a:t>
            </a:r>
            <a:r>
              <a:rPr lang="en-AU" sz="2000" dirty="0">
                <a:solidFill>
                  <a:srgbClr val="C00000"/>
                </a:solidFill>
                <a:latin typeface="+mn-lt"/>
              </a:rPr>
              <a:t>infinity</a:t>
            </a:r>
            <a:r>
              <a:rPr lang="en-AU" sz="2000" dirty="0">
                <a:latin typeface="+mn-lt"/>
              </a:rPr>
              <a:t> (vertically). </a:t>
            </a:r>
            <a:r>
              <a:rPr lang="en-AU" sz="2000" dirty="0" smtClean="0">
                <a:solidFill>
                  <a:schemeClr val="hlink"/>
                </a:solidFill>
                <a:latin typeface="+mn-lt"/>
              </a:rPr>
              <a:t>For h=1 </a:t>
            </a:r>
            <a:r>
              <a:rPr lang="en-AU" sz="2000" dirty="0">
                <a:latin typeface="+mn-lt"/>
              </a:rPr>
              <a:t>we converge to an </a:t>
            </a:r>
            <a:r>
              <a:rPr lang="en-AU" sz="2000" dirty="0">
                <a:solidFill>
                  <a:srgbClr val="C00000"/>
                </a:solidFill>
                <a:latin typeface="+mn-lt"/>
              </a:rPr>
              <a:t>infeasible</a:t>
            </a:r>
            <a:r>
              <a:rPr lang="en-AU" sz="2000" dirty="0">
                <a:latin typeface="+mn-lt"/>
              </a:rPr>
              <a:t> point.</a:t>
            </a:r>
            <a:r>
              <a:rPr lang="en-AU" dirty="0">
                <a:latin typeface="+mn-lt"/>
              </a:rPr>
              <a:t> </a:t>
            </a:r>
            <a:r>
              <a:rPr lang="en-AU" sz="2000" dirty="0" smtClean="0">
                <a:solidFill>
                  <a:schemeClr val="hlink"/>
                </a:solidFill>
                <a:latin typeface="+mn-lt"/>
              </a:rPr>
              <a:t>For h in (0,1) </a:t>
            </a:r>
            <a:r>
              <a:rPr lang="en-AU" sz="2000" dirty="0" smtClean="0">
                <a:solidFill>
                  <a:srgbClr val="000000"/>
                </a:solidFill>
                <a:latin typeface="+mn-lt"/>
              </a:rPr>
              <a:t>the </a:t>
            </a:r>
            <a:r>
              <a:rPr lang="en-AU" sz="2000" dirty="0">
                <a:solidFill>
                  <a:srgbClr val="000000"/>
                </a:solidFill>
                <a:latin typeface="+mn-lt"/>
              </a:rPr>
              <a:t>pictures are lovely but proofs </a:t>
            </a:r>
            <a:r>
              <a:rPr lang="en-AU" sz="2000" dirty="0" smtClean="0">
                <a:solidFill>
                  <a:srgbClr val="000000"/>
                </a:solidFill>
                <a:latin typeface="+mn-lt"/>
              </a:rPr>
              <a:t>escaped us for 9 months.  </a:t>
            </a:r>
            <a:r>
              <a:rPr lang="en-AU" sz="2000" dirty="0">
                <a:solidFill>
                  <a:srgbClr val="000000"/>
                </a:solidFill>
                <a:latin typeface="+mn-lt"/>
              </a:rPr>
              <a:t>Two representative </a:t>
            </a:r>
            <a:r>
              <a:rPr lang="en-AU" sz="2000" b="1" dirty="0" smtClean="0">
                <a:solidFill>
                  <a:schemeClr val="accent2"/>
                </a:solidFill>
                <a:latin typeface="+mn-lt"/>
              </a:rPr>
              <a:t>Maple</a:t>
            </a:r>
            <a:r>
              <a:rPr lang="en-AU" sz="2000" dirty="0" smtClean="0">
                <a:solidFill>
                  <a:srgbClr val="000000"/>
                </a:solidFill>
                <a:latin typeface="+mn-lt"/>
              </a:rPr>
              <a:t> pictures follow:</a:t>
            </a:r>
            <a:endParaRPr lang="en-AU" sz="2000" dirty="0">
              <a:solidFill>
                <a:srgbClr val="000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46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46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4699" grpId="0" animBg="1"/>
      <p:bldP spid="754696" grpId="0"/>
    </p:bldLst>
  </p:timing>
</p:sld>
</file>

<file path=ppt/tags/tag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R_A(x):=2\,P_A(x)-x$ &#10;and $x \to\frac{x+R_A\left(R_B(x)\right)}2$&#10;\end{document}&#10;"/>
  <p:tag name="FILENAME" val="TP_tmp"/>
  <p:tag name="FORMAT" val="png256"/>
  <p:tag name="RES" val="1200"/>
  <p:tag name="BLEND" val="0"/>
  <p:tag name="TRANSPARENT" val="0"/>
  <p:tag name="TBUG" val="0"/>
  <p:tag name="ALLOWFS" val="0"/>
  <p:tag name="ORIGWIDTH" val="427"/>
  <p:tag name="PICTUREFILESIZE" val="32273"/>
</p:tagLst>
</file>

<file path=ppt/tags/tag1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noindent \textbf{Theorem} [Borwein-Sims 2009] For the case of a sphere in $n$-space and a line of height $\alpha$&#10; (normalized to $x(2)=\alpha, a=e_1, b=e_2$):&#10;&#10; \medskip&#10;&#10; \noindent (a) If $0 \leq \alpha &lt; 1$ then the &#10;Douglas-Rachford scheme is locally convergent at each of the critical points $\pm \sqrt{1-\alpha^2}a + \alpha b$.&#10;&#10;\medskip &#10;&#10; \noindent (b) If $\alpha = 0$ and the initial point has $x_0(1) &gt; 0$ &#10;then the scheme converges to the feasible point $(1,\,0,\,0,\,\cdots,\,0)$.&#10;&#10;\medskip&#10;&#10; \noindent (c) When $L$ is tangential to $S$ at $b$ (that is, when $\alpha = 1$), starting from any initial point with $x_0(1) \not= 0$, &#10;the scheme converges to a point $yb$ with $y &gt; 1$.&#10;&#10;\medskip&#10;&#10; \noindent (d)  If there are no feasible solutions (that is, when $\alpha &gt; 1$) then for any non-zero initial point $x_n(2)$ and hence &#10;$\|x_n\|$ diverge at at least linear rate to $+\infty$.&#10;\end{document}&#10;"/>
  <p:tag name="FILENAME" val="TP_tmp"/>
  <p:tag name="FORMAT" val="pngmono"/>
  <p:tag name="RES" val="1200"/>
  <p:tag name="BLEND" val="0"/>
  <p:tag name="TRANSPARENT" val="1"/>
  <p:tag name="TBUG" val="0"/>
  <p:tag name="ALLOWFS" val="0"/>
  <p:tag name="ORIGWIDTH" val="345"/>
  <p:tag name="PICTUREFILESIZE" val="108777"/>
</p:tagLst>
</file>

<file path=ppt/tags/tag1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ullet$ The same result applies to the sphere $S$ and any \emph{affine} subset $B$.&#10;&#10;  \medskip&#10;&#10;$\bullet$ For non-affine $B$ things are substantially more complex---even in the plane.&#10;\end{document}&#10;"/>
  <p:tag name="FILENAME" val="TP_tmp"/>
  <p:tag name="FORMAT" val="pngmono"/>
  <p:tag name="RES" val="1200"/>
  <p:tag name="BLEND" val="0"/>
  <p:tag name="TRANSPARENT" val="1"/>
  <p:tag name="TBUG" val="0"/>
  <p:tag name="ALLOWFS" val="0"/>
  <p:tag name="ORIGWIDTH" val="328"/>
  <p:tag name="PICTUREFILESIZE" val="23255"/>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begin{eqnarray*}&#10;x_{n+1}:=\cos \theta_n,y_{n+1}:=y_n+h-\sin \theta_n, \quad (\theta_n:={\rm arg} z_n)&#10;\end{eqnarray*}&#10;\end{document}&#10;"/>
  <p:tag name="FILENAME" val="TP_tmp"/>
  <p:tag name="FORMAT" val="png256"/>
  <p:tag name="RES" val="1200"/>
  <p:tag name="BLEND" val="0"/>
  <p:tag name="TRANSPARENT" val="0"/>
  <p:tag name="TBUG" val="0"/>
  <p:tag name="ALLOWFS" val="0"/>
  <p:tag name="ORIGWIDTH" val="544"/>
  <p:tag name="PICTUREFILESIZE" val="35268"/>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begin{eqnarray*}&#10;z_n:=(x_n,y_n)&#10;\end{eqnarray*}&#10;\end{document}&#10;"/>
  <p:tag name="FILENAME" val="TP_tmp"/>
  <p:tag name="FORMAT" val="png256"/>
  <p:tag name="RES" val="1200"/>
  <p:tag name="BLEND" val="0"/>
  <p:tag name="TRANSPARENT" val="1"/>
  <p:tag name="TBUG" val="0"/>
  <p:tag name="ALLOWFS" val="0"/>
  <p:tag name="ORIGWIDTH" val="130"/>
  <p:tag name="PICTUREFILESIZE" val="9782"/>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begin{eqnarray*}&#10;x_{n+1}:=\cos \theta_n,y_{n+1}:=y_n+h-\sin \theta_n, \quad (\theta_n:={\rm arg} z_n)&#10;\end{eqnarray*}&#10;\end{document}&#10;"/>
  <p:tag name="FILENAME" val="TP_tmp"/>
  <p:tag name="FORMAT" val="png256"/>
  <p:tag name="RES" val="1200"/>
  <p:tag name="BLEND" val="0"/>
  <p:tag name="TRANSPARENT" val="0"/>
  <p:tag name="TBUG" val="0"/>
  <p:tag name="ALLOWFS" val="0"/>
  <p:tag name="ORIGWIDTH" val="544"/>
  <p:tag name="PICTUREFILESIZE" val="35268"/>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begin{eqnarray*}&#10;z_n:=(x_n,y_n)&#10;\end{eqnarray*}&#10;\end{document}&#10;"/>
  <p:tag name="FILENAME" val="TP_tmp"/>
  <p:tag name="FORMAT" val="png256"/>
  <p:tag name="RES" val="1200"/>
  <p:tag name="BLEND" val="0"/>
  <p:tag name="TRANSPARENT" val="1"/>
  <p:tag name="TBUG" val="0"/>
  <p:tag name="ALLOWFS" val="0"/>
  <p:tag name="ORIGWIDTH" val="130"/>
  <p:tag name="PICTUREFILESIZE" val="9782"/>
</p:tagLst>
</file>

<file path=ppt/tags/tag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o find a point in&#10;the intersection of $M$ sets $A_k$ in $X$ we can instead consider the subset&#10;$\displaystyle A:= \prod_{k=1}^M A_k$ and  the linear subset $$B:=\{x=(x_1,x_2,\ldots,x_M) \colon&#10;x_1=x_2=\cdots =x_M\}$$ of the product Hilbert space&#10;$\displaystyle \tilde {X} := \left(\prod_{k=1}^M X\right)$. Then we observe that&#10;$$R_A(x) =\prod R_{A_k}(x_k),$$&#10;so that the reflections may be `divided' up and&#10;$$P_B(x) =\left(\frac{x_1+x_2+\cdots+x_M}M,\ldots,\frac{x_1+x_2+\cdots+x_M}M\right)$$&#10;so that the projection and reflection  on $B$ are averaging&#10;(`concurrences'), hence the name. In this form the algorithm is particularly suited to parallelization.&#10;&#10;We can also compose more reflections in serial---we still observe iterates spiralling to a feasible point.&#10;\end{document}&#10;"/>
  <p:tag name="FILENAME" val="TP_tmp"/>
  <p:tag name="FORMAT" val="pngmono"/>
  <p:tag name="RES" val="1200"/>
  <p:tag name="BLEND" val="0"/>
  <p:tag name="TRANSPARENT" val="1"/>
  <p:tag name="TBUG" val="0"/>
  <p:tag name="ALLOWFS" val="0"/>
  <p:tag name="ORIGWIDTH" val="345"/>
  <p:tag name="PICTUREFILESIZE" val="110377"/>
</p:tagLst>
</file>

<file path=ppt/tags/tag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eqnarray}&#10;\label{ode}&#10;x^\prime(t) = \frac{x(t)}{r(t)}-x(t), \quad y^\prime(t)  =h -\frac{y(t)}{r(t)}, \nonumber&#10;\end{eqnarray}&#10;where $r(t):=\sqrt{x(t)^2+y(t)^2}$, is a reasonable counterpart to&#10;the Cartesian  formulation---replacing &#10;$x_{n+1}-x_n$ by $x^\prime(t)$, etc.---as in the Figure.&#10;\end{document}&#10;"/>
  <p:tag name="FILENAME" val="TP_tmp"/>
  <p:tag name="FORMAT" val="pngmono"/>
  <p:tag name="RES" val="1200"/>
  <p:tag name="BLEND" val="0"/>
  <p:tag name="TRANSPARENT" val="1"/>
  <p:tag name="TBUG" val="0"/>
  <p:tag name="ALLOWFS" val="0"/>
  <p:tag name="ORIGWIDTH" val="345"/>
  <p:tag name="PICTUREFILESIZE" val="35499"/>
</p:tagLst>
</file>

<file path=ppt/tags/tag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small $$&#10;M=\left( \begin{array}{rrrrr} \alpha^2 &amp; -\alpha\sqrt{1-\alpha^2}&amp; 0 &amp; \cdots &amp; 0 \\&#10;                            \alpha\sqrt{1-\alpha^2} &amp; \alpha^2 &amp; 0 &amp; \cdots &amp; 0 \\&#10;                            0 &amp; 0 &amp; 0 &amp; \cdots &amp; 0 \\&#10;                            \cdot &amp; \cdot &amp; \cdot &amp;  &amp;\cdot \\&#10;                            \cdot &amp; \cdot &amp; \cdot &amp;  &amp;\cdot \\&#10;                            \cdot &amp; \cdot &amp; \cdot &amp;  &amp;\cdot \\&#10;                            0 &amp; 0 &amp; 0 &amp; \cdots &amp; 0 \end{array} \right).&#10;$$}&#10;and  the spectrum of the gradient comprises $0$, and $\alpha^2 \pm&#10;i\alpha\sqrt{1-\alpha^2}$.&#10;\end{document}&#10;"/>
  <p:tag name="FILENAME" val="TP_tmp"/>
  <p:tag name="FORMAT" val="pngmono"/>
  <p:tag name="RES" val="1200"/>
  <p:tag name="BLEND" val="0"/>
  <p:tag name="TRANSPARENT" val="1"/>
  <p:tag name="TBUG" val="0"/>
  <p:tag name="ALLOWFS" val="0"/>
  <p:tag name="ORIGWIDTH" val="295"/>
  <p:tag name="PICTUREFILESIZE" val="28251"/>
</p:tagLst>
</file>

<file path=ppt/tags/tag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extbf{Theorem} (Perron)&#10;If $f:\textbf{N}\times \textbf{R}^m \longrightarrow \textbf{R}^m$&#10;satisfies,&#10;$$&#10;\lim_{x\rightarrow 0}\frac{\|f(n,x)\|}{\|x\|}\ =\ 0,&#10;$$&#10;uniformly in $n$ and $M$ is a constant $n\times n$ matrix all of&#10;whose eigenvalues lie inside the unit disk, then the zero solution&#10;(provided it is an isolated solution) of the difference equation,&#10;$$&#10;x_{n+1} = Mx_n\ +\ f(n,x_n),&#10;$$&#10;is \emph{exponentially asymptotically stable}; that is, there exists&#10;$\delta &gt;0$, $K&gt;0$ and $\zeta\in (0,1)$ such that if $\|x_0\| &lt;&#10;\delta$ then $\displaystyle \|x_n\| \leq K\|x_0\|\zeta^n$.\\ \textbf{In our case:}&#10;\end{document}&#10;"/>
  <p:tag name="FILENAME" val="TP_tmp"/>
  <p:tag name="FORMAT" val="pngmono"/>
  <p:tag name="RES" val="1200"/>
  <p:tag name="BLEND" val="0"/>
  <p:tag name="TRANSPARENT" val="1"/>
  <p:tag name="TBUG" val="0"/>
  <p:tag name="ALLOWFS" val="0"/>
  <p:tag name="ORIGWIDTH" val="345"/>
  <p:tag name="PICTUREFILESIZE" val="7914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w="25400">
          <a:noFill/>
        </a:ln>
      </a:spPr>
      <a:bodyPr wrap="square" rtlCol="0">
        <a:spAutoFit/>
      </a:bodyPr>
      <a:lstStyle>
        <a:defPPr>
          <a:buFont typeface="Arial" pitchFamily="34" charset="0"/>
          <a:buChar cha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1829</TotalTime>
  <Words>898</Words>
  <Application>Microsoft Office PowerPoint</Application>
  <PresentationFormat>On-screen Show (4:3)</PresentationFormat>
  <Paragraphs>128</Paragraphs>
  <Slides>20</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Wingdings 2</vt:lpstr>
      <vt:lpstr>cmsy10</vt:lpstr>
      <vt:lpstr>Office Theme</vt:lpstr>
      <vt:lpstr>JMM Special Session</vt:lpstr>
      <vt:lpstr>     Midwest Optimization Meeting  &amp; Workshop on       Large Scale Optimization and Applications      October 14th 2011         Douglas-Ratchford iterations          in the absence of convexity</vt:lpstr>
      <vt:lpstr>THE REST IS SOFTWARE</vt:lpstr>
      <vt:lpstr>ABSTRACT</vt:lpstr>
      <vt:lpstr>AN INTERACTIVE PRESENTATION</vt:lpstr>
      <vt:lpstr>PHASE RECONSTRUCTION</vt:lpstr>
      <vt:lpstr>Slide 7</vt:lpstr>
      <vt:lpstr>Slide 8</vt:lpstr>
      <vt:lpstr>WHY DOES IT WORK?</vt:lpstr>
      <vt:lpstr>INTERACTIVE PHASE RECOVERY in CINDERELLA</vt:lpstr>
      <vt:lpstr>DIVIDE AND CONCUR</vt:lpstr>
      <vt:lpstr>CAS+IGP: THE GRIEF IS IN THE GUI</vt:lpstr>
      <vt:lpstr>THE ROUTE TO DISCOVERY</vt:lpstr>
      <vt:lpstr>THE BASIS OF THE PROOF</vt:lpstr>
      <vt:lpstr>WHAT WE CAN NOW SHOW</vt:lpstr>
      <vt:lpstr>ALGORITHM APPEARS TO BE STABLE</vt:lpstr>
      <vt:lpstr>THREE AND HIGHER DIMENSIONS</vt:lpstr>
      <vt:lpstr>AN “EVEN SIMPLER” CASE</vt:lpstr>
      <vt:lpstr>COMMENTS and OPEN QUESTIONS</vt:lpstr>
      <vt:lpstr>REFERENCES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JONATHAN MICHAEL BORWEIN</dc:creator>
  <cp:lastModifiedBy>Jon Borwein</cp:lastModifiedBy>
  <cp:revision>310</cp:revision>
  <dcterms:created xsi:type="dcterms:W3CDTF">2006-08-16T00:00:00Z</dcterms:created>
  <dcterms:modified xsi:type="dcterms:W3CDTF">2011-10-16T01:02:36Z</dcterms:modified>
</cp:coreProperties>
</file>